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430" r:id="rId3"/>
    <p:sldId id="365" r:id="rId4"/>
    <p:sldId id="408" r:id="rId5"/>
    <p:sldId id="426" r:id="rId6"/>
    <p:sldId id="417" r:id="rId7"/>
    <p:sldId id="428" r:id="rId8"/>
    <p:sldId id="359" r:id="rId9"/>
    <p:sldId id="362" r:id="rId10"/>
    <p:sldId id="363" r:id="rId11"/>
    <p:sldId id="364" r:id="rId12"/>
    <p:sldId id="361" r:id="rId13"/>
    <p:sldId id="259" r:id="rId14"/>
    <p:sldId id="409" r:id="rId15"/>
    <p:sldId id="298" r:id="rId16"/>
    <p:sldId id="297" r:id="rId17"/>
    <p:sldId id="300" r:id="rId18"/>
    <p:sldId id="391" r:id="rId19"/>
    <p:sldId id="262" r:id="rId20"/>
    <p:sldId id="410" r:id="rId21"/>
    <p:sldId id="423" r:id="rId22"/>
    <p:sldId id="264" r:id="rId23"/>
    <p:sldId id="265" r:id="rId24"/>
    <p:sldId id="356" r:id="rId25"/>
    <p:sldId id="358" r:id="rId26"/>
    <p:sldId id="267" r:id="rId27"/>
    <p:sldId id="411" r:id="rId28"/>
    <p:sldId id="432" r:id="rId29"/>
    <p:sldId id="431" r:id="rId30"/>
    <p:sldId id="435" r:id="rId31"/>
    <p:sldId id="392" r:id="rId32"/>
    <p:sldId id="310" r:id="rId33"/>
    <p:sldId id="307" r:id="rId34"/>
    <p:sldId id="308" r:id="rId35"/>
    <p:sldId id="269" r:id="rId36"/>
    <p:sldId id="270" r:id="rId37"/>
    <p:sldId id="271" r:id="rId38"/>
    <p:sldId id="272" r:id="rId39"/>
    <p:sldId id="274" r:id="rId40"/>
    <p:sldId id="323" r:id="rId41"/>
    <p:sldId id="412" r:id="rId42"/>
    <p:sldId id="436" r:id="rId43"/>
    <p:sldId id="437" r:id="rId44"/>
    <p:sldId id="276" r:id="rId45"/>
    <p:sldId id="438" r:id="rId46"/>
    <p:sldId id="315" r:id="rId47"/>
    <p:sldId id="441" r:id="rId48"/>
    <p:sldId id="444" r:id="rId49"/>
    <p:sldId id="312" r:id="rId50"/>
    <p:sldId id="314" r:id="rId51"/>
    <p:sldId id="400" r:id="rId52"/>
    <p:sldId id="402" r:id="rId53"/>
    <p:sldId id="387" r:id="rId54"/>
    <p:sldId id="386" r:id="rId55"/>
    <p:sldId id="450" r:id="rId56"/>
    <p:sldId id="366" r:id="rId57"/>
    <p:sldId id="389" r:id="rId58"/>
    <p:sldId id="422" r:id="rId59"/>
    <p:sldId id="420" r:id="rId60"/>
    <p:sldId id="418" r:id="rId61"/>
    <p:sldId id="448" r:id="rId62"/>
    <p:sldId id="390" r:id="rId63"/>
    <p:sldId id="326" r:id="rId64"/>
    <p:sldId id="414" r:id="rId65"/>
    <p:sldId id="336" r:id="rId66"/>
    <p:sldId id="330" r:id="rId67"/>
    <p:sldId id="413" r:id="rId68"/>
    <p:sldId id="333" r:id="rId69"/>
    <p:sldId id="331" r:id="rId70"/>
    <p:sldId id="338" r:id="rId71"/>
    <p:sldId id="346" r:id="rId72"/>
    <p:sldId id="369" r:id="rId73"/>
    <p:sldId id="407" r:id="rId74"/>
    <p:sldId id="449" r:id="rId75"/>
    <p:sldId id="370" r:id="rId76"/>
    <p:sldId id="349" r:id="rId77"/>
    <p:sldId id="341" r:id="rId78"/>
    <p:sldId id="347" r:id="rId79"/>
    <p:sldId id="372" r:id="rId80"/>
    <p:sldId id="415" r:id="rId81"/>
    <p:sldId id="375" r:id="rId82"/>
    <p:sldId id="377" r:id="rId83"/>
    <p:sldId id="416" r:id="rId84"/>
    <p:sldId id="404" r:id="rId85"/>
    <p:sldId id="447" r:id="rId86"/>
    <p:sldId id="381" r:id="rId87"/>
    <p:sldId id="445" r:id="rId88"/>
    <p:sldId id="385" r:id="rId89"/>
    <p:sldId id="348" r:id="rId90"/>
    <p:sldId id="278" r:id="rId91"/>
    <p:sldId id="280" r:id="rId92"/>
    <p:sldId id="281" r:id="rId93"/>
    <p:sldId id="282" r:id="rId94"/>
    <p:sldId id="283" r:id="rId95"/>
    <p:sldId id="284" r:id="rId96"/>
    <p:sldId id="285" r:id="rId97"/>
    <p:sldId id="286" r:id="rId98"/>
    <p:sldId id="287" r:id="rId99"/>
    <p:sldId id="288" r:id="rId100"/>
    <p:sldId id="289" r:id="rId101"/>
    <p:sldId id="290" r:id="rId102"/>
    <p:sldId id="291" r:id="rId103"/>
    <p:sldId id="292" r:id="rId104"/>
    <p:sldId id="293" r:id="rId105"/>
    <p:sldId id="294" r:id="rId106"/>
    <p:sldId id="295" r:id="rId10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73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6 Triángulo isósceles"/>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540544" y="776288"/>
            <a:ext cx="8062912" cy="1470025"/>
          </a:xfrm>
        </p:spPr>
        <p:txBody>
          <a:bodyPr anchor="b">
            <a:normAutofit/>
          </a:bodyPr>
          <a:lstStyle>
            <a:lvl1pPr algn="r">
              <a:defRPr sz="4400"/>
            </a:lvl1pPr>
          </a:lstStyle>
          <a:p>
            <a:r>
              <a:rPr kumimoji="0" lang="es-ES"/>
              <a:t>Haga clic para modificar el estilo de título del patrón</a:t>
            </a:r>
            <a:endParaRPr kumimoji="0" lang="en-US"/>
          </a:p>
        </p:txBody>
      </p:sp>
      <p:sp>
        <p:nvSpPr>
          <p:cNvPr id="9" name="8 Subtítulo"/>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a:xfrm>
            <a:off x="1371600" y="6012656"/>
            <a:ext cx="5791200" cy="365125"/>
          </a:xfrm>
        </p:spPr>
        <p:txBody>
          <a:bodyPr tIns="0" bIns="0" anchor="t"/>
          <a:lstStyle>
            <a:lvl1pPr algn="r">
              <a:defRPr sz="1000"/>
            </a:lvl1pPr>
          </a:lstStyle>
          <a:p>
            <a:fld id="{6858769A-6EEA-4812-AB59-234BDF17F42E}" type="datetimeFigureOut">
              <a:rPr lang="es-ES" smtClean="0"/>
              <a:pPr/>
              <a:t>19/09/2025</a:t>
            </a:fld>
            <a:endParaRPr lang="es-ES"/>
          </a:p>
        </p:txBody>
      </p:sp>
      <p:sp>
        <p:nvSpPr>
          <p:cNvPr id="17" name="16 Marcador de pie de página"/>
          <p:cNvSpPr>
            <a:spLocks noGrp="1"/>
          </p:cNvSpPr>
          <p:nvPr>
            <p:ph type="ftr" sz="quarter" idx="11"/>
          </p:nvPr>
        </p:nvSpPr>
        <p:spPr>
          <a:xfrm>
            <a:off x="1371600" y="5650704"/>
            <a:ext cx="5791200" cy="365125"/>
          </a:xfrm>
        </p:spPr>
        <p:txBody>
          <a:bodyPr tIns="0" bIns="0" anchor="b"/>
          <a:lstStyle>
            <a:lvl1pPr algn="r">
              <a:defRPr sz="1100"/>
            </a:lvl1pPr>
          </a:lstStyle>
          <a:p>
            <a:endParaRPr lang="es-ES"/>
          </a:p>
        </p:txBody>
      </p:sp>
      <p:sp>
        <p:nvSpPr>
          <p:cNvPr id="29" name="28 Marcador de número de diapositiva"/>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B9CDBAF8-7F9D-4093-8EF7-C431886606AF}"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6858769A-6EEA-4812-AB59-234BDF17F42E}" type="datetimeFigureOut">
              <a:rPr lang="es-ES" smtClean="0"/>
              <a:pPr/>
              <a:t>19/09/2025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9CDBAF8-7F9D-4093-8EF7-C431886606AF}"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381000"/>
            <a:ext cx="1905000" cy="5486400"/>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457200" y="381000"/>
            <a:ext cx="6248400" cy="5486400"/>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6858769A-6EEA-4812-AB59-234BDF17F42E}" type="datetimeFigureOut">
              <a:rPr lang="es-ES" smtClean="0"/>
              <a:pPr/>
              <a:t>19/09/2025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B9CDBAF8-7F9D-4093-8EF7-C431886606AF}"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7494"/>
            <a:ext cx="8229600" cy="1399032"/>
          </a:xfrm>
        </p:spPr>
        <p:txBody>
          <a:bodyPr/>
          <a:lstStyle/>
          <a:p>
            <a:r>
              <a:rPr kumimoji="0" lang="es-ES"/>
              <a:t>Haga clic para modificar el estilo de título del patrón</a:t>
            </a:r>
            <a:endParaRPr kumimoji="0" lang="en-US"/>
          </a:p>
        </p:txBody>
      </p:sp>
      <p:sp>
        <p:nvSpPr>
          <p:cNvPr id="3" name="2 Marcador de contenido"/>
          <p:cNvSpPr>
            <a:spLocks noGrp="1"/>
          </p:cNvSpPr>
          <p:nvPr>
            <p:ph idx="1"/>
          </p:nvPr>
        </p:nvSpPr>
        <p:spPr>
          <a:xfrm>
            <a:off x="457200" y="1882808"/>
            <a:ext cx="8229600" cy="45720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a:xfrm>
            <a:off x="4791456" y="6480048"/>
            <a:ext cx="2133600" cy="301752"/>
          </a:xfrm>
        </p:spPr>
        <p:txBody>
          <a:bodyPr/>
          <a:lstStyle/>
          <a:p>
            <a:fld id="{6858769A-6EEA-4812-AB59-234BDF17F42E}" type="datetimeFigureOut">
              <a:rPr lang="es-ES" smtClean="0"/>
              <a:pPr/>
              <a:t>19/09/2025</a:t>
            </a:fld>
            <a:endParaRPr lang="es-ES"/>
          </a:p>
        </p:txBody>
      </p:sp>
      <p:sp>
        <p:nvSpPr>
          <p:cNvPr id="5" name="4 Marcador de pie de página"/>
          <p:cNvSpPr>
            <a:spLocks noGrp="1"/>
          </p:cNvSpPr>
          <p:nvPr>
            <p:ph type="ftr" sz="quarter" idx="11"/>
          </p:nvPr>
        </p:nvSpPr>
        <p:spPr>
          <a:xfrm>
            <a:off x="457200" y="6480969"/>
            <a:ext cx="4260056" cy="300831"/>
          </a:xfrm>
        </p:spPr>
        <p:txBody>
          <a:bodyPr/>
          <a:lstStyle/>
          <a:p>
            <a:endParaRPr lang="es-ES"/>
          </a:p>
        </p:txBody>
      </p:sp>
      <p:sp>
        <p:nvSpPr>
          <p:cNvPr id="6" name="5 Marcador de número de diapositiva"/>
          <p:cNvSpPr>
            <a:spLocks noGrp="1"/>
          </p:cNvSpPr>
          <p:nvPr>
            <p:ph type="sldNum" sz="quarter" idx="12"/>
          </p:nvPr>
        </p:nvSpPr>
        <p:spPr/>
        <p:txBody>
          <a:bodyPr/>
          <a:lstStyle/>
          <a:p>
            <a:fld id="{B9CDBAF8-7F9D-4093-8EF7-C431886606AF}"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2">
        <a:schemeClr val="bg1"/>
      </p:bgRef>
    </p:bg>
    <p:spTree>
      <p:nvGrpSpPr>
        <p:cNvPr id="1" name=""/>
        <p:cNvGrpSpPr/>
        <p:nvPr/>
      </p:nvGrpSpPr>
      <p:grpSpPr>
        <a:xfrm>
          <a:off x="0" y="0"/>
          <a:ext cx="0" cy="0"/>
          <a:chOff x="0" y="0"/>
          <a:chExt cx="0" cy="0"/>
        </a:xfrm>
      </p:grpSpPr>
      <p:sp>
        <p:nvSpPr>
          <p:cNvPr id="9" name="8 Triángulo rectángulo"/>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7 Triángulo isósceles"/>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3 Marcador de fecha"/>
          <p:cNvSpPr>
            <a:spLocks noGrp="1"/>
          </p:cNvSpPr>
          <p:nvPr>
            <p:ph type="dt" sz="half" idx="10"/>
          </p:nvPr>
        </p:nvSpPr>
        <p:spPr>
          <a:xfrm>
            <a:off x="6955632" y="6477000"/>
            <a:ext cx="2133600" cy="304800"/>
          </a:xfrm>
        </p:spPr>
        <p:txBody>
          <a:bodyPr/>
          <a:lstStyle/>
          <a:p>
            <a:fld id="{6858769A-6EEA-4812-AB59-234BDF17F42E}" type="datetimeFigureOut">
              <a:rPr lang="es-ES" smtClean="0"/>
              <a:pPr/>
              <a:t>19/09/2025</a:t>
            </a:fld>
            <a:endParaRPr lang="es-ES"/>
          </a:p>
        </p:txBody>
      </p:sp>
      <p:sp>
        <p:nvSpPr>
          <p:cNvPr id="5" name="4 Marcador de pie de página"/>
          <p:cNvSpPr>
            <a:spLocks noGrp="1"/>
          </p:cNvSpPr>
          <p:nvPr>
            <p:ph type="ftr" sz="quarter" idx="11"/>
          </p:nvPr>
        </p:nvSpPr>
        <p:spPr>
          <a:xfrm>
            <a:off x="2619376" y="6480969"/>
            <a:ext cx="4260056" cy="300831"/>
          </a:xfrm>
        </p:spPr>
        <p:txBody>
          <a:bodyPr/>
          <a:lstStyle/>
          <a:p>
            <a:endParaRPr lang="es-ES"/>
          </a:p>
        </p:txBody>
      </p:sp>
      <p:sp>
        <p:nvSpPr>
          <p:cNvPr id="6" name="5 Marcador de número de diapositiva"/>
          <p:cNvSpPr>
            <a:spLocks noGrp="1"/>
          </p:cNvSpPr>
          <p:nvPr>
            <p:ph type="sldNum" sz="quarter" idx="12"/>
          </p:nvPr>
        </p:nvSpPr>
        <p:spPr>
          <a:xfrm>
            <a:off x="8451056" y="809624"/>
            <a:ext cx="502920" cy="300831"/>
          </a:xfrm>
        </p:spPr>
        <p:txBody>
          <a:bodyPr/>
          <a:lstStyle/>
          <a:p>
            <a:fld id="{B9CDBAF8-7F9D-4093-8EF7-C431886606AF}" type="slidenum">
              <a:rPr lang="es-ES" smtClean="0"/>
              <a:pPr/>
              <a:t>‹Nº›</a:t>
            </a:fld>
            <a:endParaRPr lang="es-ES"/>
          </a:p>
        </p:txBody>
      </p:sp>
      <p:cxnSp>
        <p:nvCxnSpPr>
          <p:cNvPr id="11" name="10 Conector recto"/>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9 Conector recto"/>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1 Título"/>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marL="0" algn="l">
              <a:defRPr/>
            </a:lvl1p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a:xfrm>
            <a:off x="4791456" y="6480969"/>
            <a:ext cx="2133600" cy="301752"/>
          </a:xfrm>
        </p:spPr>
        <p:txBody>
          <a:bodyPr/>
          <a:lstStyle/>
          <a:p>
            <a:fld id="{6858769A-6EEA-4812-AB59-234BDF17F42E}" type="datetimeFigureOut">
              <a:rPr lang="es-ES" smtClean="0"/>
              <a:pPr/>
              <a:t>19/09/2025</a:t>
            </a:fld>
            <a:endParaRPr lang="es-ES"/>
          </a:p>
        </p:txBody>
      </p:sp>
      <p:sp>
        <p:nvSpPr>
          <p:cNvPr id="6" name="5 Marcador de pie de página"/>
          <p:cNvSpPr>
            <a:spLocks noGrp="1"/>
          </p:cNvSpPr>
          <p:nvPr>
            <p:ph type="ftr" sz="quarter" idx="11"/>
          </p:nvPr>
        </p:nvSpPr>
        <p:spPr>
          <a:xfrm>
            <a:off x="457200" y="6480969"/>
            <a:ext cx="4260056" cy="301752"/>
          </a:xfrm>
        </p:spPr>
        <p:txBody>
          <a:bodyPr/>
          <a:lstStyle/>
          <a:p>
            <a:endParaRPr lang="es-ES"/>
          </a:p>
        </p:txBody>
      </p:sp>
      <p:sp>
        <p:nvSpPr>
          <p:cNvPr id="7" name="6 Marcador de número de diapositiva"/>
          <p:cNvSpPr>
            <a:spLocks noGrp="1"/>
          </p:cNvSpPr>
          <p:nvPr>
            <p:ph type="sldNum" sz="quarter" idx="12"/>
          </p:nvPr>
        </p:nvSpPr>
        <p:spPr>
          <a:xfrm>
            <a:off x="7589520" y="6480969"/>
            <a:ext cx="502920" cy="301752"/>
          </a:xfrm>
        </p:spPr>
        <p:txBody>
          <a:bodyPr/>
          <a:lstStyle/>
          <a:p>
            <a:fld id="{B9CDBAF8-7F9D-4093-8EF7-C431886606AF}"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4 Marcador de contenido"/>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5 Marcador de contenido"/>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0"/>
          </p:nvPr>
        </p:nvSpPr>
        <p:spPr>
          <a:xfrm>
            <a:off x="4791456" y="6480969"/>
            <a:ext cx="2130552" cy="301752"/>
          </a:xfrm>
        </p:spPr>
        <p:txBody>
          <a:bodyPr/>
          <a:lstStyle/>
          <a:p>
            <a:fld id="{6858769A-6EEA-4812-AB59-234BDF17F42E}" type="datetimeFigureOut">
              <a:rPr lang="es-ES" smtClean="0"/>
              <a:pPr/>
              <a:t>19/09/2025</a:t>
            </a:fld>
            <a:endParaRPr lang="es-ES"/>
          </a:p>
        </p:txBody>
      </p:sp>
      <p:sp>
        <p:nvSpPr>
          <p:cNvPr id="8" name="7 Marcador de pie de página"/>
          <p:cNvSpPr>
            <a:spLocks noGrp="1"/>
          </p:cNvSpPr>
          <p:nvPr>
            <p:ph type="ftr" sz="quarter" idx="11"/>
          </p:nvPr>
        </p:nvSpPr>
        <p:spPr>
          <a:xfrm>
            <a:off x="457200" y="6480969"/>
            <a:ext cx="4261104" cy="301752"/>
          </a:xfrm>
        </p:spPr>
        <p:txBody>
          <a:bodyPr/>
          <a:lstStyle/>
          <a:p>
            <a:endParaRPr lang="es-ES"/>
          </a:p>
        </p:txBody>
      </p:sp>
      <p:sp>
        <p:nvSpPr>
          <p:cNvPr id="9" name="8 Marcador de número de diapositiva"/>
          <p:cNvSpPr>
            <a:spLocks noGrp="1"/>
          </p:cNvSpPr>
          <p:nvPr>
            <p:ph type="sldNum" sz="quarter" idx="12"/>
          </p:nvPr>
        </p:nvSpPr>
        <p:spPr>
          <a:xfrm>
            <a:off x="7589520" y="6483096"/>
            <a:ext cx="502920" cy="301752"/>
          </a:xfrm>
        </p:spPr>
        <p:txBody>
          <a:bodyPr/>
          <a:lstStyle>
            <a:lvl1pPr algn="ctr">
              <a:defRPr/>
            </a:lvl1pPr>
          </a:lstStyle>
          <a:p>
            <a:fld id="{B9CDBAF8-7F9D-4093-8EF7-C431886606AF}" type="slidenum">
              <a:rPr lang="es-ES" smtClean="0"/>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b="0"/>
            </a:lvl1p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6858769A-6EEA-4812-AB59-234BDF17F42E}" type="datetimeFigureOut">
              <a:rPr lang="es-ES" smtClean="0"/>
              <a:pPr/>
              <a:t>19/09/2025</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B9CDBAF8-7F9D-4093-8EF7-C431886606AF}"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4791456" y="6480969"/>
            <a:ext cx="2133600" cy="301752"/>
          </a:xfrm>
        </p:spPr>
        <p:txBody>
          <a:bodyPr/>
          <a:lstStyle/>
          <a:p>
            <a:fld id="{6858769A-6EEA-4812-AB59-234BDF17F42E}" type="datetimeFigureOut">
              <a:rPr lang="es-ES" smtClean="0"/>
              <a:pPr/>
              <a:t>19/09/2025</a:t>
            </a:fld>
            <a:endParaRPr lang="es-ES"/>
          </a:p>
        </p:txBody>
      </p:sp>
      <p:sp>
        <p:nvSpPr>
          <p:cNvPr id="3" name="2 Marcador de pie de página"/>
          <p:cNvSpPr>
            <a:spLocks noGrp="1"/>
          </p:cNvSpPr>
          <p:nvPr>
            <p:ph type="ftr" sz="quarter" idx="11"/>
          </p:nvPr>
        </p:nvSpPr>
        <p:spPr>
          <a:xfrm>
            <a:off x="457200" y="6481890"/>
            <a:ext cx="4260056" cy="300831"/>
          </a:xfrm>
        </p:spPr>
        <p:txBody>
          <a:bodyPr/>
          <a:lstStyle/>
          <a:p>
            <a:endParaRPr lang="es-ES"/>
          </a:p>
        </p:txBody>
      </p:sp>
      <p:sp>
        <p:nvSpPr>
          <p:cNvPr id="4" name="3 Marcador de número de diapositiva"/>
          <p:cNvSpPr>
            <a:spLocks noGrp="1"/>
          </p:cNvSpPr>
          <p:nvPr>
            <p:ph type="sldNum" sz="quarter" idx="12"/>
          </p:nvPr>
        </p:nvSpPr>
        <p:spPr>
          <a:xfrm>
            <a:off x="7589520" y="6480969"/>
            <a:ext cx="502920" cy="301752"/>
          </a:xfrm>
        </p:spPr>
        <p:txBody>
          <a:bodyPr/>
          <a:lstStyle/>
          <a:p>
            <a:fld id="{B9CDBAF8-7F9D-4093-8EF7-C431886606AF}"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Ref idx="1002">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4" name="3 Marcador de contenido"/>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a:xfrm>
            <a:off x="6278976" y="6556248"/>
            <a:ext cx="2133600" cy="301752"/>
          </a:xfrm>
        </p:spPr>
        <p:txBody>
          <a:bodyPr/>
          <a:lstStyle>
            <a:lvl1pPr>
              <a:defRPr sz="900"/>
            </a:lvl1pPr>
          </a:lstStyle>
          <a:p>
            <a:fld id="{6858769A-6EEA-4812-AB59-234BDF17F42E}" type="datetimeFigureOut">
              <a:rPr lang="es-ES" smtClean="0"/>
              <a:pPr/>
              <a:t>19/09/2025</a:t>
            </a:fld>
            <a:endParaRPr lang="es-ES"/>
          </a:p>
        </p:txBody>
      </p:sp>
      <p:sp>
        <p:nvSpPr>
          <p:cNvPr id="6" name="5 Marcador de pie de página"/>
          <p:cNvSpPr>
            <a:spLocks noGrp="1"/>
          </p:cNvSpPr>
          <p:nvPr>
            <p:ph type="ftr" sz="quarter" idx="11"/>
          </p:nvPr>
        </p:nvSpPr>
        <p:spPr>
          <a:xfrm>
            <a:off x="1135856" y="6556248"/>
            <a:ext cx="5143120" cy="301752"/>
          </a:xfrm>
        </p:spPr>
        <p:txBody>
          <a:bodyPr/>
          <a:lstStyle>
            <a:lvl1pPr>
              <a:defRPr sz="900"/>
            </a:lvl1pPr>
          </a:lstStyle>
          <a:p>
            <a:endParaRPr lang="es-ES"/>
          </a:p>
        </p:txBody>
      </p:sp>
      <p:sp>
        <p:nvSpPr>
          <p:cNvPr id="7" name="6 Marcador de número de diapositiva"/>
          <p:cNvSpPr>
            <a:spLocks noGrp="1"/>
          </p:cNvSpPr>
          <p:nvPr>
            <p:ph type="sldNum" sz="quarter" idx="12"/>
          </p:nvPr>
        </p:nvSpPr>
        <p:spPr>
          <a:xfrm>
            <a:off x="8410576" y="6556248"/>
            <a:ext cx="502920" cy="301752"/>
          </a:xfrm>
        </p:spPr>
        <p:txBody>
          <a:bodyPr/>
          <a:lstStyle>
            <a:lvl1pPr>
              <a:defRPr sz="900"/>
            </a:lvl1pPr>
          </a:lstStyle>
          <a:p>
            <a:fld id="{B9CDBAF8-7F9D-4093-8EF7-C431886606AF}" type="slidenum">
              <a:rPr lang="es-ES" smtClean="0"/>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Ref idx="1002">
        <a:schemeClr val="bg1"/>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s-ES"/>
              <a:t>Haga clic para modificar el estilo de título del patrón</a:t>
            </a:r>
            <a:endParaRPr kumimoji="0" lang="en-US"/>
          </a:p>
        </p:txBody>
      </p:sp>
      <p:sp>
        <p:nvSpPr>
          <p:cNvPr id="3" name="2 Marcador de posición de imagen"/>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s-ES"/>
              <a:t>Haga clic en el icono para agregar una imagen</a:t>
            </a:r>
            <a:endParaRPr kumimoji="0" lang="en-US" dirty="0"/>
          </a:p>
        </p:txBody>
      </p:sp>
      <p:sp>
        <p:nvSpPr>
          <p:cNvPr id="4" name="3 Marcador de texto"/>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a:xfrm>
            <a:off x="6108192" y="6556248"/>
            <a:ext cx="2103120" cy="301752"/>
          </a:xfrm>
        </p:spPr>
        <p:txBody>
          <a:bodyPr/>
          <a:lstStyle>
            <a:lvl1pPr>
              <a:defRPr sz="900"/>
            </a:lvl1pPr>
          </a:lstStyle>
          <a:p>
            <a:fld id="{6858769A-6EEA-4812-AB59-234BDF17F42E}" type="datetimeFigureOut">
              <a:rPr lang="es-ES" smtClean="0"/>
              <a:pPr/>
              <a:t>19/09/2025</a:t>
            </a:fld>
            <a:endParaRPr lang="es-ES"/>
          </a:p>
        </p:txBody>
      </p:sp>
      <p:sp>
        <p:nvSpPr>
          <p:cNvPr id="6" name="5 Marcador de pie de página"/>
          <p:cNvSpPr>
            <a:spLocks noGrp="1"/>
          </p:cNvSpPr>
          <p:nvPr>
            <p:ph type="ftr" sz="quarter" idx="11"/>
          </p:nvPr>
        </p:nvSpPr>
        <p:spPr>
          <a:xfrm>
            <a:off x="1170432" y="6557169"/>
            <a:ext cx="4948072" cy="301752"/>
          </a:xfrm>
        </p:spPr>
        <p:txBody>
          <a:bodyPr/>
          <a:lstStyle>
            <a:lvl1pPr>
              <a:defRPr sz="900"/>
            </a:lvl1pPr>
          </a:lstStyle>
          <a:p>
            <a:endParaRPr lang="es-ES"/>
          </a:p>
        </p:txBody>
      </p:sp>
      <p:sp>
        <p:nvSpPr>
          <p:cNvPr id="7" name="6 Marcador de número de diapositiva"/>
          <p:cNvSpPr>
            <a:spLocks noGrp="1"/>
          </p:cNvSpPr>
          <p:nvPr>
            <p:ph type="sldNum" sz="quarter" idx="12"/>
          </p:nvPr>
        </p:nvSpPr>
        <p:spPr>
          <a:xfrm>
            <a:off x="8217192" y="6556248"/>
            <a:ext cx="365760" cy="301752"/>
          </a:xfrm>
        </p:spPr>
        <p:txBody>
          <a:bodyPr/>
          <a:lstStyle>
            <a:lvl1pPr algn="ctr">
              <a:defRPr sz="900"/>
            </a:lvl1pPr>
          </a:lstStyle>
          <a:p>
            <a:fld id="{B9CDBAF8-7F9D-4093-8EF7-C431886606AF}" type="slidenum">
              <a:rPr lang="es-ES" smtClean="0"/>
              <a:pPr/>
              <a:t>‹Nº›</a:t>
            </a:fld>
            <a:endParaRPr lang="es-E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10 Triángulo rectángulo"/>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7 Conector recto"/>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8 Conector recto"/>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21 Marcador de título"/>
          <p:cNvSpPr>
            <a:spLocks noGrp="1"/>
          </p:cNvSpPr>
          <p:nvPr>
            <p:ph type="title"/>
          </p:nvPr>
        </p:nvSpPr>
        <p:spPr>
          <a:xfrm>
            <a:off x="457200" y="267494"/>
            <a:ext cx="8229600" cy="1399032"/>
          </a:xfrm>
          <a:prstGeom prst="rect">
            <a:avLst/>
          </a:prstGeom>
        </p:spPr>
        <p:txBody>
          <a:bodyPr vert="horz" anchor="ctr">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6858769A-6EEA-4812-AB59-234BDF17F42E}" type="datetimeFigureOut">
              <a:rPr lang="es-ES" smtClean="0"/>
              <a:pPr/>
              <a:t>19/09/2025</a:t>
            </a:fld>
            <a:endParaRPr lang="es-ES"/>
          </a:p>
        </p:txBody>
      </p:sp>
      <p:sp>
        <p:nvSpPr>
          <p:cNvPr id="3" name="2 Marcador de pie de página"/>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s-ES"/>
          </a:p>
        </p:txBody>
      </p:sp>
      <p:sp>
        <p:nvSpPr>
          <p:cNvPr id="23" name="22 Marcador de número de diapositiva"/>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B9CDBAF8-7F9D-4093-8EF7-C431886606AF}" type="slidenum">
              <a:rPr lang="es-ES" smtClean="0"/>
              <a:pPr/>
              <a:t>‹Nº›</a:t>
            </a:fld>
            <a:endParaRPr lang="es-ES"/>
          </a:p>
        </p:txBody>
      </p:sp>
    </p:spTree>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sBC3t_-8abw"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es.wikipedia.org/wiki/Boca" TargetMode="External"/><Relationship Id="rId13" Type="http://schemas.openxmlformats.org/officeDocument/2006/relationships/hyperlink" Target="https://es.wikipedia.org/wiki/Espasticidad" TargetMode="External"/><Relationship Id="rId3" Type="http://schemas.openxmlformats.org/officeDocument/2006/relationships/hyperlink" Target="https://es.wikipedia.org/wiki/S%C3%ADntoma" TargetMode="External"/><Relationship Id="rId7" Type="http://schemas.openxmlformats.org/officeDocument/2006/relationships/hyperlink" Target="https://es.wikipedia.org/wiki/M%C3%BAsculo" TargetMode="External"/><Relationship Id="rId12" Type="http://schemas.openxmlformats.org/officeDocument/2006/relationships/hyperlink" Target="https://es.wikipedia.org/wiki/Rigidez" TargetMode="External"/><Relationship Id="rId2" Type="http://schemas.openxmlformats.org/officeDocument/2006/relationships/hyperlink" Target="https://es.wikipedia.org/wiki/Lengua_griega" TargetMode="External"/><Relationship Id="rId1" Type="http://schemas.openxmlformats.org/officeDocument/2006/relationships/slideLayout" Target="../slideLayouts/slideLayout2.xml"/><Relationship Id="rId6" Type="http://schemas.openxmlformats.org/officeDocument/2006/relationships/hyperlink" Target="https://es.wikipedia.org/wiki/Movimiento" TargetMode="External"/><Relationship Id="rId11" Type="http://schemas.openxmlformats.org/officeDocument/2006/relationships/hyperlink" Target="https://es.wikipedia.org/wiki/Inteligencia" TargetMode="External"/><Relationship Id="rId5" Type="http://schemas.openxmlformats.org/officeDocument/2006/relationships/hyperlink" Target="https://es.wikipedia.org/wiki/Sistema_extrapiramidal" TargetMode="External"/><Relationship Id="rId10" Type="http://schemas.openxmlformats.org/officeDocument/2006/relationships/hyperlink" Target="https://es.wikipedia.org/wiki/Concepto" TargetMode="External"/><Relationship Id="rId4" Type="http://schemas.openxmlformats.org/officeDocument/2006/relationships/hyperlink" Target="https://es.wikipedia.org/wiki/Par%C3%A1lisis_cerebral" TargetMode="External"/><Relationship Id="rId9" Type="http://schemas.openxmlformats.org/officeDocument/2006/relationships/hyperlink" Target="https://es.wikipedia.org/wiki/Trastornos_del_lenguaj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NUL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NUL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NUL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NUL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es.wikipedia.org/wiki/Trastorno_por_estr%C3%A9s_postraum%C3%A1tico" TargetMode="External"/><Relationship Id="rId2" Type="http://schemas.openxmlformats.org/officeDocument/2006/relationships/hyperlink" Target="https://es.wikipedia.org/wiki/Psiquiatr%C3%ADa" TargetMode="External"/><Relationship Id="rId1" Type="http://schemas.openxmlformats.org/officeDocument/2006/relationships/slideLayout" Target="../slideLayouts/slideLayout2.xml"/><Relationship Id="rId4" Type="http://schemas.openxmlformats.org/officeDocument/2006/relationships/hyperlink" Target="https://es.wikipedia.org/wiki/Manual_diagn%C3%B3stico_y_estad%C3%ADstico_de_los_trastornos_mental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NUL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NUL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alud.ccm.net/faq/8100-carencia-definicion" TargetMode="External"/><Relationship Id="rId3" Type="http://schemas.openxmlformats.org/officeDocument/2006/relationships/hyperlink" Target="http://salud.ccm.net/faq/9249-eritrocitos-definicion" TargetMode="External"/><Relationship Id="rId7" Type="http://schemas.openxmlformats.org/officeDocument/2006/relationships/hyperlink" Target="http://salud.ccm.net/faq/6188-coagulacion-sanguinea" TargetMode="External"/><Relationship Id="rId2" Type="http://schemas.openxmlformats.org/officeDocument/2006/relationships/hyperlink" Target="http://salud.ccm.net/faq/1618-globulos-rojos-hemograma-completo-y-vs" TargetMode="External"/><Relationship Id="rId1" Type="http://schemas.openxmlformats.org/officeDocument/2006/relationships/slideLayout" Target="../slideLayouts/slideLayout2.xml"/><Relationship Id="rId6" Type="http://schemas.openxmlformats.org/officeDocument/2006/relationships/hyperlink" Target="http://salud.ccm.net/faq/1631-plaquetas-sanguineas" TargetMode="External"/><Relationship Id="rId5" Type="http://schemas.openxmlformats.org/officeDocument/2006/relationships/hyperlink" Target="http://salud.ccm.net/faq/9248-leucocitos-definicion" TargetMode="External"/><Relationship Id="rId4" Type="http://schemas.openxmlformats.org/officeDocument/2006/relationships/hyperlink" Target="http://salud.ccm.net/faq/1629-globulos-blancos-polinucleares-y-linfocitos"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es.wikipedia.org/wiki/Boca" TargetMode="External"/><Relationship Id="rId2" Type="http://schemas.openxmlformats.org/officeDocument/2006/relationships/hyperlink" Target="https://es.wikipedia.org/wiki/S%C3%ADntoma" TargetMode="External"/><Relationship Id="rId1" Type="http://schemas.openxmlformats.org/officeDocument/2006/relationships/slideLayout" Target="../slideLayouts/slideLayout2.xml"/><Relationship Id="rId4" Type="http://schemas.openxmlformats.org/officeDocument/2006/relationships/hyperlink" Target="https://es.wikipedia.org/wiki/Gl%C3%A1ndula_salival"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s://www.facebook.com/ileana.d.mercedes"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67544" y="188640"/>
            <a:ext cx="8062912" cy="504056"/>
          </a:xfrm>
        </p:spPr>
        <p:txBody>
          <a:bodyPr>
            <a:noAutofit/>
          </a:bodyPr>
          <a:lstStyle/>
          <a:p>
            <a:pPr algn="l"/>
            <a:r>
              <a:rPr lang="es-ES" sz="3200" b="1" i="1" dirty="0">
                <a:solidFill>
                  <a:schemeClr val="accent2">
                    <a:lumMod val="60000"/>
                    <a:lumOff val="40000"/>
                  </a:schemeClr>
                </a:solidFill>
                <a:effectLst/>
                <a:latin typeface="Arial Black" panose="020B0A04020102020204" pitchFamily="34" charset="0"/>
              </a:rPr>
              <a:t>ODONTOLOGÍA</a:t>
            </a:r>
            <a:r>
              <a:rPr lang="es-ES" sz="3200" b="1" i="1" dirty="0">
                <a:effectLst/>
                <a:latin typeface="Arial Black" panose="020B0A04020102020204" pitchFamily="34" charset="0"/>
              </a:rPr>
              <a:t> Y DISCAPACIDAD</a:t>
            </a:r>
          </a:p>
        </p:txBody>
      </p:sp>
      <p:sp>
        <p:nvSpPr>
          <p:cNvPr id="3" name="2 Subtítulo"/>
          <p:cNvSpPr>
            <a:spLocks noGrp="1"/>
          </p:cNvSpPr>
          <p:nvPr>
            <p:ph type="subTitle" idx="1"/>
          </p:nvPr>
        </p:nvSpPr>
        <p:spPr>
          <a:xfrm>
            <a:off x="395536" y="836712"/>
            <a:ext cx="8496944" cy="4896544"/>
          </a:xfrm>
        </p:spPr>
        <p:txBody>
          <a:bodyPr>
            <a:normAutofit fontScale="85000" lnSpcReduction="20000"/>
          </a:bodyPr>
          <a:lstStyle/>
          <a:p>
            <a:pPr marL="4114800" lvl="8" indent="-457200" algn="l">
              <a:buFont typeface="Wingdings" panose="05000000000000000000" pitchFamily="2" charset="2"/>
              <a:buChar char="v"/>
            </a:pPr>
            <a:endParaRPr lang="es-ES" sz="1400" b="1" i="1" dirty="0">
              <a:solidFill>
                <a:schemeClr val="accent2">
                  <a:lumMod val="60000"/>
                  <a:lumOff val="40000"/>
                </a:schemeClr>
              </a:solidFill>
              <a:latin typeface="Arial Black" panose="020B0A04020102020204" pitchFamily="34" charset="0"/>
            </a:endParaRPr>
          </a:p>
          <a:p>
            <a:pPr marL="457200" indent="-457200" algn="l">
              <a:buFont typeface="Wingdings" panose="05000000000000000000" pitchFamily="2" charset="2"/>
              <a:buChar char="v"/>
            </a:pPr>
            <a:endParaRPr lang="es-ES" sz="2800" b="1" i="1" dirty="0">
              <a:solidFill>
                <a:schemeClr val="accent2">
                  <a:lumMod val="60000"/>
                  <a:lumOff val="40000"/>
                </a:schemeClr>
              </a:solidFill>
              <a:latin typeface="Arial Black" panose="020B0A04020102020204" pitchFamily="34" charset="0"/>
            </a:endParaRPr>
          </a:p>
          <a:p>
            <a:pPr marL="457200" indent="-457200" algn="ctr">
              <a:buFont typeface="Wingdings" panose="05000000000000000000" pitchFamily="2" charset="2"/>
              <a:buChar char="v"/>
            </a:pPr>
            <a:r>
              <a:rPr lang="es-ES" sz="2800" b="1" i="1" dirty="0">
                <a:solidFill>
                  <a:schemeClr val="accent2">
                    <a:lumMod val="60000"/>
                    <a:lumOff val="40000"/>
                  </a:schemeClr>
                </a:solidFill>
                <a:latin typeface="Arial Black" panose="020B0A04020102020204" pitchFamily="34" charset="0"/>
              </a:rPr>
              <a:t>BIENESTAR FÍSICO, MENTAL Y SOCIAL</a:t>
            </a:r>
          </a:p>
          <a:p>
            <a:pPr marL="457200" indent="-457200" algn="ctr">
              <a:buFont typeface="Wingdings" panose="05000000000000000000" pitchFamily="2" charset="2"/>
              <a:buChar char="v"/>
            </a:pPr>
            <a:endParaRPr lang="es-ES" dirty="0">
              <a:solidFill>
                <a:schemeClr val="accent2">
                  <a:lumMod val="60000"/>
                  <a:lumOff val="40000"/>
                </a:schemeClr>
              </a:solidFill>
            </a:endParaRPr>
          </a:p>
          <a:p>
            <a:pPr marL="457200" indent="-457200" algn="ctr">
              <a:buFont typeface="Wingdings" panose="05000000000000000000" pitchFamily="2" charset="2"/>
              <a:buChar char="v"/>
            </a:pPr>
            <a:endParaRPr lang="es-ES" dirty="0">
              <a:solidFill>
                <a:schemeClr val="accent2">
                  <a:lumMod val="60000"/>
                  <a:lumOff val="40000"/>
                </a:schemeClr>
              </a:solidFill>
            </a:endParaRPr>
          </a:p>
          <a:p>
            <a:pPr algn="ctr"/>
            <a:endParaRPr lang="es-ES" dirty="0">
              <a:solidFill>
                <a:schemeClr val="accent2">
                  <a:lumMod val="60000"/>
                  <a:lumOff val="40000"/>
                </a:schemeClr>
              </a:solidFill>
            </a:endParaRPr>
          </a:p>
          <a:p>
            <a:pPr marL="457200" indent="-457200" algn="ctr">
              <a:buFont typeface="Wingdings" panose="05000000000000000000" pitchFamily="2" charset="2"/>
              <a:buChar char="v"/>
            </a:pPr>
            <a:endParaRPr lang="es-ES" dirty="0">
              <a:solidFill>
                <a:schemeClr val="accent2">
                  <a:lumMod val="60000"/>
                  <a:lumOff val="40000"/>
                </a:schemeClr>
              </a:solidFill>
            </a:endParaRPr>
          </a:p>
          <a:p>
            <a:pPr marL="457200" indent="-457200" algn="ctr">
              <a:buFont typeface="Wingdings" panose="05000000000000000000" pitchFamily="2" charset="2"/>
              <a:buChar char="v"/>
            </a:pPr>
            <a:r>
              <a:rPr lang="es-ES" sz="4100" b="1" i="1" dirty="0">
                <a:solidFill>
                  <a:schemeClr val="tx1"/>
                </a:solidFill>
                <a:latin typeface="Arial Black" panose="020B0A04020102020204" pitchFamily="34" charset="0"/>
              </a:rPr>
              <a:t>“LA SALUD ES UN ESTADO DE COMPLETO BIENESTAR FÍSICO, MENTAL Y SOCIAL, Y NO SIMPLEMENTE LA AUSENCIA DE LA ENFERMEDAD ” (OMS,1977)</a:t>
            </a:r>
          </a:p>
        </p:txBody>
      </p:sp>
    </p:spTree>
    <p:extLst>
      <p:ext uri="{BB962C8B-B14F-4D97-AF65-F5344CB8AC3E}">
        <p14:creationId xmlns:p14="http://schemas.microsoft.com/office/powerpoint/2010/main" val="2055332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6" name="5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188640"/>
            <a:ext cx="8352928" cy="6266135"/>
          </a:xfrm>
          <a:ln w="76200">
            <a:solidFill>
              <a:schemeClr val="accent6"/>
            </a:solidFill>
          </a:ln>
        </p:spPr>
      </p:pic>
    </p:spTree>
    <p:extLst>
      <p:ext uri="{BB962C8B-B14F-4D97-AF65-F5344CB8AC3E}">
        <p14:creationId xmlns:p14="http://schemas.microsoft.com/office/powerpoint/2010/main" val="27115404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4834041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3663149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9898864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7285079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6522416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8640502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8106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404664"/>
            <a:ext cx="8136904" cy="6266135"/>
          </a:xfrm>
          <a:ln w="76200">
            <a:solidFill>
              <a:schemeClr val="accent3"/>
            </a:solidFill>
          </a:ln>
        </p:spPr>
      </p:pic>
    </p:spTree>
    <p:extLst>
      <p:ext uri="{BB962C8B-B14F-4D97-AF65-F5344CB8AC3E}">
        <p14:creationId xmlns:p14="http://schemas.microsoft.com/office/powerpoint/2010/main" val="370742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03648" y="267494"/>
            <a:ext cx="7283152" cy="641226"/>
          </a:xfrm>
        </p:spPr>
        <p:txBody>
          <a:bodyPr>
            <a:normAutofit fontScale="90000"/>
          </a:bodyPr>
          <a:lstStyle/>
          <a:p>
            <a:r>
              <a:rPr lang="es-ES" b="1" i="1" u="sng" dirty="0"/>
              <a:t>SINDROME DE DAWN</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1124744"/>
            <a:ext cx="8640960" cy="5472608"/>
          </a:xfrm>
          <a:ln w="76200">
            <a:solidFill>
              <a:schemeClr val="accent2">
                <a:lumMod val="75000"/>
              </a:schemeClr>
            </a:solidFill>
          </a:ln>
        </p:spPr>
      </p:pic>
    </p:spTree>
    <p:extLst>
      <p:ext uri="{BB962C8B-B14F-4D97-AF65-F5344CB8AC3E}">
        <p14:creationId xmlns:p14="http://schemas.microsoft.com/office/powerpoint/2010/main" val="3505175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1400"/>
            <a:ext cx="8291264" cy="7029400"/>
          </a:xfrm>
        </p:spPr>
        <p:txBody>
          <a:bodyPr>
            <a:noAutofit/>
          </a:bodyPr>
          <a:lstStyle/>
          <a:p>
            <a:pPr>
              <a:buFont typeface="Wingdings" panose="05000000000000000000" pitchFamily="2" charset="2"/>
              <a:buChar char="v"/>
            </a:pPr>
            <a:endParaRPr lang="es-ES" sz="14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marL="64008" indent="0">
              <a:buNone/>
            </a:pPr>
            <a:endParaRPr lang="es-ES" sz="20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r>
              <a:rPr lang="es-ES" sz="2400" b="1" i="1" dirty="0">
                <a:latin typeface="Arial Black" panose="020B0A04020102020204" pitchFamily="34" charset="0"/>
              </a:rPr>
              <a:t>Proporcionar a las personas con discapacidad una buena asistencia odontológica se está convirtiendo en los últimos años en una necesidad para las clínicas dentales. De todas las personas que acuden a la consulta odontológica una parte sensible son pacientes que padecen algún tipo de discapacidad. El problema odontológico es uno de los problemas de salud que afectan a un alto porcentaje la población con algún tipo de discapacidad, habiendo por tanto una alta demanda de tratamientos. </a:t>
            </a: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endParaRPr lang="es-ES" sz="2000" b="1" i="1" dirty="0">
              <a:latin typeface="Arial Black" panose="020B0A04020102020204" pitchFamily="34" charset="0"/>
            </a:endParaRPr>
          </a:p>
          <a:p>
            <a:pPr>
              <a:buFont typeface="Wingdings" panose="05000000000000000000" pitchFamily="2" charset="2"/>
              <a:buChar char="v"/>
            </a:pPr>
            <a:endParaRPr lang="es-ES" sz="1400" b="1" i="1" dirty="0">
              <a:latin typeface="Arial Black" panose="020B0A04020102020204" pitchFamily="34" charset="0"/>
            </a:endParaRPr>
          </a:p>
          <a:p>
            <a:pPr>
              <a:buFont typeface="Wingdings" panose="05000000000000000000" pitchFamily="2" charset="2"/>
              <a:buChar char="v"/>
            </a:pPr>
            <a:endParaRPr lang="es-ES" sz="1400" b="1" i="1" dirty="0">
              <a:latin typeface="Arial Black" panose="020B0A04020102020204" pitchFamily="34" charset="0"/>
            </a:endParaRPr>
          </a:p>
          <a:p>
            <a:pPr>
              <a:buFont typeface="Wingdings" panose="05000000000000000000" pitchFamily="2" charset="2"/>
              <a:buChar char="v"/>
            </a:pPr>
            <a:endParaRPr lang="es-ES" sz="1400" b="1" i="1" dirty="0">
              <a:latin typeface="Arial Black" panose="020B0A04020102020204" pitchFamily="34" charset="0"/>
            </a:endParaRPr>
          </a:p>
        </p:txBody>
      </p:sp>
    </p:spTree>
    <p:extLst>
      <p:ext uri="{BB962C8B-B14F-4D97-AF65-F5344CB8AC3E}">
        <p14:creationId xmlns:p14="http://schemas.microsoft.com/office/powerpoint/2010/main" val="714966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332656"/>
            <a:ext cx="8229600" cy="6192688"/>
          </a:xfrm>
        </p:spPr>
        <p:txBody>
          <a:bodyPr>
            <a:normAutofit/>
          </a:bodyPr>
          <a:lstStyle/>
          <a:p>
            <a:pPr>
              <a:buFont typeface="Wingdings" panose="05000000000000000000" pitchFamily="2" charset="2"/>
              <a:buChar char="v"/>
            </a:pPr>
            <a:endParaRPr lang="es-ES" sz="2400" b="1" i="1" dirty="0">
              <a:latin typeface="Arial Black" panose="020B0A04020102020204" pitchFamily="34" charset="0"/>
            </a:endParaRPr>
          </a:p>
          <a:p>
            <a:pPr>
              <a:buFont typeface="Wingdings" panose="05000000000000000000" pitchFamily="2" charset="2"/>
              <a:buChar char="v"/>
            </a:pPr>
            <a:endParaRPr lang="es-ES" sz="2400" b="1" i="1" dirty="0">
              <a:latin typeface="Arial Black" panose="020B0A04020102020204" pitchFamily="34" charset="0"/>
            </a:endParaRPr>
          </a:p>
          <a:p>
            <a:pPr>
              <a:buFont typeface="Wingdings" panose="05000000000000000000" pitchFamily="2" charset="2"/>
              <a:buChar char="v"/>
            </a:pPr>
            <a:r>
              <a:rPr lang="es-ES" sz="2400" b="1" i="1" dirty="0">
                <a:latin typeface="Arial Black" panose="020B0A04020102020204" pitchFamily="34" charset="0"/>
              </a:rPr>
              <a:t>Entre los problemas más habituales en este colectivo nos encontramos:  Problemas derivados de una mala higiene bucal (caries, sarro…).  Falta de piezas dentales en edades muy precoces, ya sea por la propia discapacidad ya sea por efectos de la medicación a la que en muchos casos están sometidos. Bruxismo (rechinar de dientes)  Hipersensibilidad dentaria. Problemas de deglución, estomatológicos y nutricionales. Problemas en la expresión verbal. </a:t>
            </a:r>
          </a:p>
          <a:p>
            <a:endParaRPr lang="es-ES" dirty="0"/>
          </a:p>
        </p:txBody>
      </p:sp>
    </p:spTree>
    <p:extLst>
      <p:ext uri="{BB962C8B-B14F-4D97-AF65-F5344CB8AC3E}">
        <p14:creationId xmlns:p14="http://schemas.microsoft.com/office/powerpoint/2010/main" val="1604914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792088"/>
          </a:xfrm>
        </p:spPr>
        <p:txBody>
          <a:bodyPr>
            <a:normAutofit/>
          </a:bodyPr>
          <a:lstStyle/>
          <a:p>
            <a:r>
              <a:rPr lang="es-ES" b="1" i="1" u="sng" dirty="0"/>
              <a:t>    PARALISIS CEREBRAL</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1052736"/>
            <a:ext cx="8712968" cy="5616624"/>
          </a:xfrm>
          <a:ln w="76200">
            <a:solidFill>
              <a:schemeClr val="accent2">
                <a:lumMod val="20000"/>
                <a:lumOff val="80000"/>
              </a:schemeClr>
            </a:solidFill>
          </a:ln>
        </p:spPr>
      </p:pic>
    </p:spTree>
    <p:extLst>
      <p:ext uri="{BB962C8B-B14F-4D97-AF65-F5344CB8AC3E}">
        <p14:creationId xmlns:p14="http://schemas.microsoft.com/office/powerpoint/2010/main" val="365465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332656"/>
            <a:ext cx="8229600" cy="6300000"/>
          </a:xfrm>
        </p:spPr>
        <p:txBody>
          <a:bodyPr>
            <a:normAutofit fontScale="62500" lnSpcReduction="20000"/>
          </a:bodyPr>
          <a:lstStyle/>
          <a:p>
            <a:pPr marL="64008" indent="0">
              <a:buNone/>
            </a:pPr>
            <a:endParaRPr lang="es-ES" dirty="0">
              <a:hlinkClick r:id="rId2"/>
            </a:endParaRPr>
          </a:p>
          <a:p>
            <a:pPr>
              <a:lnSpc>
                <a:spcPct val="120000"/>
              </a:lnSpc>
              <a:buFont typeface="Wingdings" panose="05000000000000000000" pitchFamily="2" charset="2"/>
              <a:buChar char="v"/>
            </a:pPr>
            <a:endParaRPr lang="es-ES" sz="3400" b="1" i="1" dirty="0">
              <a:latin typeface="Arial Black" panose="020B0A04020102020204" pitchFamily="34" charset="0"/>
            </a:endParaRPr>
          </a:p>
          <a:p>
            <a:pPr>
              <a:lnSpc>
                <a:spcPct val="120000"/>
              </a:lnSpc>
              <a:buFont typeface="Wingdings" panose="05000000000000000000" pitchFamily="2" charset="2"/>
              <a:buChar char="v"/>
            </a:pPr>
            <a:r>
              <a:rPr lang="es-ES" sz="3400" b="1" i="1" dirty="0">
                <a:latin typeface="Arial Black" panose="020B0A04020102020204" pitchFamily="34" charset="0"/>
              </a:rPr>
              <a:t>Diversos estudios ponen de manifiesto la deficiente condición bucal que presenta la población con discapacidad, existiendo entre ellas una mayor incidencia de dientes cariados y una higiene oral menor con respecto a la población general. A pesar de que en los últimos años la atención buco-dental de las personas con discapacidad ha ido mejorando, aún queda mucho camino por recorrer, siendo necesario desde este punto de vista ofrecer a las entidades que trabajan en pro de las personas con discapacidad programas de prevención odontológica para sus usuarios, que aborden este problema de una forma global y eficaz</a:t>
            </a:r>
          </a:p>
          <a:p>
            <a:pPr marL="64008" indent="0">
              <a:buNone/>
            </a:pPr>
            <a:endParaRPr lang="es-ES" dirty="0">
              <a:hlinkClick r:id="rId2"/>
            </a:endParaRPr>
          </a:p>
          <a:p>
            <a:pPr marL="64008" indent="0">
              <a:buNone/>
            </a:pPr>
            <a:endParaRPr lang="es-ES" dirty="0">
              <a:hlinkClick r:id="rId2"/>
            </a:endParaRPr>
          </a:p>
          <a:p>
            <a:pPr>
              <a:buFont typeface="Wingdings" panose="05000000000000000000" pitchFamily="2" charset="2"/>
              <a:buChar char="v"/>
            </a:pPr>
            <a:r>
              <a:rPr lang="es-ES" b="1" i="1" dirty="0">
                <a:solidFill>
                  <a:srgbClr val="FF0000"/>
                </a:solidFill>
                <a:hlinkClick r:id="rId2"/>
              </a:rPr>
              <a:t>https://www.youtube.com/watch?v=sBC3t_-8abw</a:t>
            </a:r>
            <a:endParaRPr lang="es-ES" b="1" i="1" dirty="0">
              <a:solidFill>
                <a:srgbClr val="FF0000"/>
              </a:solidFill>
            </a:endParaRPr>
          </a:p>
        </p:txBody>
      </p:sp>
    </p:spTree>
    <p:extLst>
      <p:ext uri="{BB962C8B-B14F-4D97-AF65-F5344CB8AC3E}">
        <p14:creationId xmlns:p14="http://schemas.microsoft.com/office/powerpoint/2010/main" val="14593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332656"/>
            <a:ext cx="8640960" cy="6192688"/>
          </a:xfrm>
          <a:ln w="76200">
            <a:solidFill>
              <a:srgbClr val="FFC000"/>
            </a:solidFill>
          </a:ln>
        </p:spPr>
      </p:pic>
    </p:spTree>
    <p:extLst>
      <p:ext uri="{BB962C8B-B14F-4D97-AF65-F5344CB8AC3E}">
        <p14:creationId xmlns:p14="http://schemas.microsoft.com/office/powerpoint/2010/main" val="146013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332656"/>
            <a:ext cx="8568952" cy="5760640"/>
          </a:xfrm>
          <a:ln w="76200">
            <a:solidFill>
              <a:srgbClr val="FF0000"/>
            </a:solidFill>
          </a:ln>
        </p:spPr>
      </p:pic>
    </p:spTree>
    <p:extLst>
      <p:ext uri="{BB962C8B-B14F-4D97-AF65-F5344CB8AC3E}">
        <p14:creationId xmlns:p14="http://schemas.microsoft.com/office/powerpoint/2010/main" val="168335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188640"/>
            <a:ext cx="8640960" cy="5688632"/>
          </a:xfrm>
        </p:spPr>
        <p:txBody>
          <a:bodyPr>
            <a:normAutofit/>
          </a:bodyPr>
          <a:lstStyle/>
          <a:p>
            <a:pPr>
              <a:buFont typeface="Wingdings" panose="05000000000000000000" pitchFamily="2" charset="2"/>
              <a:buChar char="v"/>
            </a:pPr>
            <a:endParaRPr lang="es-ES" sz="3200" b="1" i="1" dirty="0"/>
          </a:p>
          <a:p>
            <a:pPr>
              <a:buFont typeface="Wingdings" panose="05000000000000000000" pitchFamily="2" charset="2"/>
              <a:buChar char="v"/>
            </a:pPr>
            <a:endParaRPr lang="es-ES" sz="3200" b="1" i="1" dirty="0"/>
          </a:p>
          <a:p>
            <a:pPr>
              <a:buFont typeface="Wingdings" panose="05000000000000000000" pitchFamily="2" charset="2"/>
              <a:buChar char="v"/>
            </a:pPr>
            <a:r>
              <a:rPr lang="es-ES" sz="3200" b="1" i="1" dirty="0"/>
              <a:t>El 20 por ciento de las personas con discapacidad física requiere tratamiento odontológico bajo anestesia general; existen además otras situaciones derivadas de la discapacidad intelectual que suelen requerir tratamiento odontológico con el uso de anestesia general. </a:t>
            </a:r>
          </a:p>
          <a:p>
            <a:pPr>
              <a:buFont typeface="Wingdings" panose="05000000000000000000" pitchFamily="2" charset="2"/>
              <a:buChar char="v"/>
            </a:pPr>
            <a:endParaRPr lang="es-ES" sz="9600" b="1" i="1" dirty="0"/>
          </a:p>
        </p:txBody>
      </p:sp>
    </p:spTree>
    <p:extLst>
      <p:ext uri="{BB962C8B-B14F-4D97-AF65-F5344CB8AC3E}">
        <p14:creationId xmlns:p14="http://schemas.microsoft.com/office/powerpoint/2010/main" val="142681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260648"/>
            <a:ext cx="8517171" cy="6264695"/>
          </a:xfrm>
          <a:ln w="76200">
            <a:solidFill>
              <a:schemeClr val="accent3">
                <a:lumMod val="60000"/>
                <a:lumOff val="40000"/>
              </a:schemeClr>
            </a:solidFill>
          </a:ln>
        </p:spPr>
      </p:pic>
    </p:spTree>
    <p:extLst>
      <p:ext uri="{BB962C8B-B14F-4D97-AF65-F5344CB8AC3E}">
        <p14:creationId xmlns:p14="http://schemas.microsoft.com/office/powerpoint/2010/main" val="2665183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16632"/>
            <a:ext cx="8229600" cy="6840760"/>
          </a:xfrm>
        </p:spPr>
        <p:txBody>
          <a:bodyPr>
            <a:normAutofit fontScale="85000" lnSpcReduction="20000"/>
          </a:bodyPr>
          <a:lstStyle/>
          <a:p>
            <a:pPr>
              <a:buFont typeface="Wingdings" panose="05000000000000000000" pitchFamily="2" charset="2"/>
              <a:buChar char="v"/>
            </a:pPr>
            <a:r>
              <a:rPr lang="es-ES" sz="3200" b="1" i="1" dirty="0"/>
              <a:t>Para poner algunos ejemplos, podríamos hablar de los diferentes grados de retraso mental, del síndrome de Down, de alteraciones psiquiátricas como la depresión, la ansiedad, psicosis (</a:t>
            </a:r>
            <a:r>
              <a:rPr lang="es-ES" sz="2400" b="1" i="1" dirty="0">
                <a:solidFill>
                  <a:schemeClr val="accent3">
                    <a:lumMod val="40000"/>
                    <a:lumOff val="60000"/>
                  </a:schemeClr>
                </a:solidFill>
              </a:rPr>
              <a:t>Enfermedad mental grave que se caracteriza por una alteración global de la personalidad acompañada de un trastorno grave del sentido de la realidad</a:t>
            </a:r>
            <a:r>
              <a:rPr lang="es-ES" sz="3200" b="1" i="1" dirty="0"/>
              <a:t>) esquizofrenia</a:t>
            </a:r>
            <a:r>
              <a:rPr lang="es-ES" sz="3200" b="1" i="1" dirty="0">
                <a:solidFill>
                  <a:schemeClr val="accent3">
                    <a:lumMod val="40000"/>
                    <a:lumOff val="60000"/>
                  </a:schemeClr>
                </a:solidFill>
              </a:rPr>
              <a:t>(</a:t>
            </a:r>
            <a:r>
              <a:rPr lang="es-ES" sz="2400" b="1" i="1" dirty="0">
                <a:solidFill>
                  <a:schemeClr val="accent3">
                    <a:lumMod val="40000"/>
                    <a:lumOff val="60000"/>
                  </a:schemeClr>
                </a:solidFill>
              </a:rPr>
              <a:t>Nombre genérico de un grupo de enfermedades mentales que se caracterizan por alteraciones de la personalidad, alucinaciones y pérdida del contacto con la realidad</a:t>
            </a:r>
            <a:r>
              <a:rPr lang="es-ES" sz="2400" dirty="0"/>
              <a:t>. </a:t>
            </a:r>
            <a:r>
              <a:rPr lang="es-ES" sz="3200" b="1" i="1" dirty="0"/>
              <a:t>fármaco-dependencia, autismo</a:t>
            </a:r>
            <a:r>
              <a:rPr lang="es-ES" sz="3600" b="1" i="1" dirty="0"/>
              <a:t> (</a:t>
            </a:r>
            <a:r>
              <a:rPr lang="es-ES" sz="2600" b="1" i="1" dirty="0">
                <a:solidFill>
                  <a:schemeClr val="accent3">
                    <a:lumMod val="40000"/>
                    <a:lumOff val="60000"/>
                  </a:schemeClr>
                </a:solidFill>
              </a:rPr>
              <a:t>Trastorno psicológico que se caracteriza por la intensa concentración de una persona en su propio mundo interior y la progresiva pérdida de contacto con la realidad exterior“ el autismo se presenta con especial frecuencia en la esquizofrenia“</a:t>
            </a:r>
            <a:r>
              <a:rPr lang="es-ES" sz="3200" b="1" i="1" dirty="0"/>
              <a:t>) e incluso trastornos de la alimentación como la bulimia y la anorexia nerviosa que tienen serias repercusiones en la cavidad oral y requieren un manejo cuidadoso, por parte del especialista. </a:t>
            </a:r>
          </a:p>
          <a:p>
            <a:pPr>
              <a:buFont typeface="Wingdings" panose="05000000000000000000" pitchFamily="2" charset="2"/>
              <a:buChar char="v"/>
            </a:pPr>
            <a:endParaRPr lang="es-ES" sz="3200" b="1" i="1" dirty="0"/>
          </a:p>
          <a:p>
            <a:endParaRPr lang="es-ES" dirty="0"/>
          </a:p>
        </p:txBody>
      </p:sp>
    </p:spTree>
    <p:extLst>
      <p:ext uri="{BB962C8B-B14F-4D97-AF65-F5344CB8AC3E}">
        <p14:creationId xmlns:p14="http://schemas.microsoft.com/office/powerpoint/2010/main" val="3216020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836712"/>
            <a:ext cx="8229600" cy="5618096"/>
          </a:xfrm>
        </p:spPr>
        <p:txBody>
          <a:bodyPr/>
          <a:lstStyle/>
          <a:p>
            <a:pPr>
              <a:buFont typeface="Wingdings" panose="05000000000000000000" pitchFamily="2" charset="2"/>
              <a:buChar char="v"/>
            </a:pPr>
            <a:endParaRPr lang="es-ES" sz="2800" b="1" i="1" dirty="0"/>
          </a:p>
          <a:p>
            <a:pPr>
              <a:buFont typeface="Wingdings" panose="05000000000000000000" pitchFamily="2" charset="2"/>
              <a:buChar char="v"/>
            </a:pPr>
            <a:r>
              <a:rPr lang="es-ES" sz="2800" b="1" i="1" dirty="0"/>
              <a:t>En el caso de pacientes con discapacidad intelectual, paralíticos cerebrales, síndrome de Down, autistas o personas con Alzheimer) se revela entre otras patologías, </a:t>
            </a:r>
            <a:r>
              <a:rPr lang="es-ES" sz="2800" b="1" i="1" dirty="0">
                <a:solidFill>
                  <a:schemeClr val="accent3">
                    <a:lumMod val="40000"/>
                    <a:lumOff val="60000"/>
                  </a:schemeClr>
                </a:solidFill>
              </a:rPr>
              <a:t>una gran prevalencia de enfermedad periodontal o piorrea,</a:t>
            </a:r>
            <a:r>
              <a:rPr lang="es-ES" sz="2800" b="1" i="1" dirty="0"/>
              <a:t> que </a:t>
            </a:r>
            <a:r>
              <a:rPr lang="es-ES" sz="2800" b="1" i="1" dirty="0">
                <a:solidFill>
                  <a:schemeClr val="accent3">
                    <a:lumMod val="40000"/>
                    <a:lumOff val="60000"/>
                  </a:schemeClr>
                </a:solidFill>
              </a:rPr>
              <a:t>asciende al 92 por ciento en pacientes con retraso mental profundo.</a:t>
            </a:r>
          </a:p>
          <a:p>
            <a:endParaRPr lang="es-ES" dirty="0"/>
          </a:p>
        </p:txBody>
      </p:sp>
    </p:spTree>
    <p:extLst>
      <p:ext uri="{BB962C8B-B14F-4D97-AF65-F5344CB8AC3E}">
        <p14:creationId xmlns:p14="http://schemas.microsoft.com/office/powerpoint/2010/main" val="3469103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188640"/>
            <a:ext cx="8640960" cy="6480720"/>
          </a:xfrm>
          <a:ln w="76200">
            <a:solidFill>
              <a:schemeClr val="accent4">
                <a:lumMod val="40000"/>
                <a:lumOff val="60000"/>
              </a:schemeClr>
            </a:solidFill>
          </a:ln>
        </p:spPr>
      </p:pic>
    </p:spTree>
    <p:extLst>
      <p:ext uri="{BB962C8B-B14F-4D97-AF65-F5344CB8AC3E}">
        <p14:creationId xmlns:p14="http://schemas.microsoft.com/office/powerpoint/2010/main" val="1391284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188640"/>
            <a:ext cx="8712968" cy="6480720"/>
          </a:xfrm>
          <a:ln w="76200">
            <a:solidFill>
              <a:schemeClr val="accent4">
                <a:lumMod val="20000"/>
                <a:lumOff val="80000"/>
              </a:schemeClr>
            </a:solidFill>
          </a:ln>
        </p:spPr>
      </p:pic>
    </p:spTree>
    <p:extLst>
      <p:ext uri="{BB962C8B-B14F-4D97-AF65-F5344CB8AC3E}">
        <p14:creationId xmlns:p14="http://schemas.microsoft.com/office/powerpoint/2010/main" val="1076397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7494"/>
            <a:ext cx="8229600" cy="6185842"/>
          </a:xfrm>
        </p:spPr>
        <p:txBody>
          <a:bodyPr/>
          <a:lstStyle/>
          <a:p>
            <a:r>
              <a:rPr lang="es-ES" b="1" i="1" u="sng" dirty="0"/>
              <a:t>ATENCIÓN ODONTOLÓGICA GENERAL EN  DISTINTOS TIPOS DE DISCAPACITADOS</a:t>
            </a:r>
          </a:p>
        </p:txBody>
      </p:sp>
    </p:spTree>
    <p:extLst>
      <p:ext uri="{BB962C8B-B14F-4D97-AF65-F5344CB8AC3E}">
        <p14:creationId xmlns:p14="http://schemas.microsoft.com/office/powerpoint/2010/main" val="1943648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188640"/>
            <a:ext cx="8712968" cy="1872208"/>
          </a:xfrm>
        </p:spPr>
        <p:txBody>
          <a:bodyPr>
            <a:normAutofit fontScale="90000"/>
          </a:bodyPr>
          <a:lstStyle/>
          <a:p>
            <a:br>
              <a:rPr lang="es-ES" b="1" i="1" u="sng" dirty="0"/>
            </a:br>
            <a:br>
              <a:rPr lang="es-ES" b="1" i="1" u="sng" dirty="0"/>
            </a:br>
            <a:r>
              <a:rPr lang="es-ES" sz="4000" b="1" i="1" u="sng" dirty="0"/>
              <a:t>DISCAPACITADOS   INTELECTUALES</a:t>
            </a:r>
            <a:br>
              <a:rPr lang="es-ES" sz="4000" b="1" i="1" u="sng" dirty="0"/>
            </a:br>
            <a:br>
              <a:rPr lang="es-ES" b="1" i="1" u="sng" dirty="0"/>
            </a:br>
            <a:r>
              <a:rPr lang="es-ES" sz="2200" b="1" i="1" u="sng" dirty="0"/>
              <a:t>SINDROME DE DAWN</a:t>
            </a:r>
          </a:p>
        </p:txBody>
      </p:sp>
      <p:pic>
        <p:nvPicPr>
          <p:cNvPr id="5" name="4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1840" y="2903764"/>
            <a:ext cx="5904656" cy="3671803"/>
          </a:xfrm>
          <a:ln w="76200">
            <a:solidFill>
              <a:srgbClr val="FFFF00"/>
            </a:solidFill>
          </a:ln>
        </p:spPr>
      </p:pic>
    </p:spTree>
    <p:extLst>
      <p:ext uri="{BB962C8B-B14F-4D97-AF65-F5344CB8AC3E}">
        <p14:creationId xmlns:p14="http://schemas.microsoft.com/office/powerpoint/2010/main" val="454692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116632"/>
            <a:ext cx="8352928" cy="6336704"/>
          </a:xfrm>
        </p:spPr>
        <p:txBody>
          <a:bodyPr>
            <a:normAutofit/>
          </a:bodyPr>
          <a:lstStyle/>
          <a:p>
            <a:pPr>
              <a:buFont typeface="Wingdings" panose="05000000000000000000" pitchFamily="2" charset="2"/>
              <a:buChar char="v"/>
            </a:pPr>
            <a:endParaRPr lang="es-ES" sz="2400" b="1" i="1" dirty="0"/>
          </a:p>
          <a:p>
            <a:pPr>
              <a:buFont typeface="Wingdings" panose="05000000000000000000" pitchFamily="2" charset="2"/>
              <a:buChar char="v"/>
            </a:pPr>
            <a:endParaRPr lang="es-ES" sz="2400" b="1" i="1" dirty="0"/>
          </a:p>
          <a:p>
            <a:pPr>
              <a:buFont typeface="Wingdings" panose="05000000000000000000" pitchFamily="2" charset="2"/>
              <a:buChar char="v"/>
            </a:pPr>
            <a:r>
              <a:rPr lang="es-ES" sz="2400" b="1" i="1" dirty="0"/>
              <a:t>La propia discapacidad intelectual requiere una atención odontológica especial, con un personal adecuadamente entrenado. Las personas con discapacidad psíquica presentan un alto grado de patología oral, por lo que necesitan una serie de medidas terapéuticas especiales. </a:t>
            </a:r>
            <a:r>
              <a:rPr lang="es-ES" sz="2400" b="1" i="1" dirty="0">
                <a:solidFill>
                  <a:schemeClr val="accent3">
                    <a:lumMod val="40000"/>
                    <a:lumOff val="60000"/>
                  </a:schemeClr>
                </a:solidFill>
              </a:rPr>
              <a:t>Muchos especialistas suelen sentirse incómodos cuando se encuentran con un paciente de estas características en su consulta. Ello es debido a la dificultad que tienen para comunicarse y relacionarse con ellos, debido sobretodo a la falta de información y formación de algunos profesionales. </a:t>
            </a:r>
          </a:p>
          <a:p>
            <a:pPr>
              <a:buFont typeface="Wingdings" panose="05000000000000000000" pitchFamily="2" charset="2"/>
              <a:buChar char="v"/>
            </a:pPr>
            <a:endParaRPr lang="es-ES" sz="4200" b="1" i="1" dirty="0"/>
          </a:p>
          <a:p>
            <a:pPr>
              <a:buFont typeface="Wingdings" panose="05000000000000000000" pitchFamily="2" charset="2"/>
              <a:buChar char="v"/>
            </a:pPr>
            <a:endParaRPr lang="es-ES" b="1" i="1" dirty="0"/>
          </a:p>
          <a:p>
            <a:pPr>
              <a:buFont typeface="Wingdings" panose="05000000000000000000" pitchFamily="2" charset="2"/>
              <a:buChar char="v"/>
            </a:pPr>
            <a:endParaRPr lang="es-ES" b="1" i="1" dirty="0"/>
          </a:p>
        </p:txBody>
      </p:sp>
    </p:spTree>
    <p:extLst>
      <p:ext uri="{BB962C8B-B14F-4D97-AF65-F5344CB8AC3E}">
        <p14:creationId xmlns:p14="http://schemas.microsoft.com/office/powerpoint/2010/main" val="2183228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332656"/>
            <a:ext cx="8229600" cy="5904656"/>
          </a:xfrm>
        </p:spPr>
        <p:txBody>
          <a:bodyPr>
            <a:normAutofit fontScale="25000" lnSpcReduction="20000"/>
          </a:bodyPr>
          <a:lstStyle/>
          <a:p>
            <a:pPr>
              <a:lnSpc>
                <a:spcPct val="120000"/>
              </a:lnSpc>
              <a:buFont typeface="Wingdings" panose="05000000000000000000" pitchFamily="2" charset="2"/>
              <a:buChar char="v"/>
            </a:pPr>
            <a:r>
              <a:rPr lang="es-ES" sz="9600" b="1" i="1" dirty="0"/>
              <a:t>Muchos síndromes que generan retraso mental (Síndrome de Down, </a:t>
            </a:r>
            <a:r>
              <a:rPr lang="es-ES" sz="9600" b="1" i="1" dirty="0" err="1"/>
              <a:t>Angelman</a:t>
            </a:r>
            <a:r>
              <a:rPr lang="es-ES" sz="9600" b="1" i="1" dirty="0"/>
              <a:t>,...) tienen asociados problemas dentales específicos, pero en líneas generales nos encontraremos: </a:t>
            </a:r>
            <a:r>
              <a:rPr lang="es-ES" sz="9600" b="1" i="1" dirty="0">
                <a:solidFill>
                  <a:srgbClr val="92D050"/>
                </a:solidFill>
              </a:rPr>
              <a:t>Problemas de higiene dental.  </a:t>
            </a:r>
            <a:r>
              <a:rPr lang="es-ES" sz="9600" b="1" i="1" dirty="0">
                <a:solidFill>
                  <a:srgbClr val="FFFF00"/>
                </a:solidFill>
              </a:rPr>
              <a:t>Caries (excepto en el paciente con Síndrome de Down que suelen tener una menor incidencia de esta patología respecto a la población general).</a:t>
            </a:r>
            <a:r>
              <a:rPr lang="es-ES" sz="9600" b="1" i="1" dirty="0"/>
              <a:t>  </a:t>
            </a:r>
            <a:r>
              <a:rPr lang="es-ES" sz="9600" b="1" i="1" dirty="0">
                <a:solidFill>
                  <a:srgbClr val="FF0000"/>
                </a:solidFill>
              </a:rPr>
              <a:t>Problemas del paladar (paladar ojival)</a:t>
            </a:r>
            <a:r>
              <a:rPr lang="es-ES" sz="9600" b="1" i="1" dirty="0"/>
              <a:t> </a:t>
            </a:r>
            <a:r>
              <a:rPr lang="es-ES" sz="9600" b="1" i="1" dirty="0">
                <a:solidFill>
                  <a:schemeClr val="accent3">
                    <a:lumMod val="60000"/>
                    <a:lumOff val="40000"/>
                  </a:schemeClr>
                </a:solidFill>
              </a:rPr>
              <a:t>Problemas nutricionales debido a problemas de deglución.</a:t>
            </a:r>
            <a:r>
              <a:rPr lang="es-ES" sz="9600" b="1" i="1" dirty="0"/>
              <a:t>  </a:t>
            </a:r>
            <a:r>
              <a:rPr lang="es-ES" sz="9600" b="1" i="1" dirty="0">
                <a:solidFill>
                  <a:srgbClr val="FFC000"/>
                </a:solidFill>
              </a:rPr>
              <a:t>Bruxismo</a:t>
            </a:r>
            <a:r>
              <a:rPr lang="es-ES" sz="9600" b="1" i="1" dirty="0"/>
              <a:t>. </a:t>
            </a:r>
            <a:r>
              <a:rPr lang="es-ES" sz="9600" b="1" i="1" dirty="0">
                <a:solidFill>
                  <a:srgbClr val="00B0F0"/>
                </a:solidFill>
              </a:rPr>
              <a:t>Pérdidas de piezas dentales. </a:t>
            </a:r>
            <a:r>
              <a:rPr lang="es-ES" sz="9600" b="1" i="1" dirty="0"/>
              <a:t> </a:t>
            </a:r>
            <a:r>
              <a:rPr lang="es-ES" sz="9600" b="1" i="1" dirty="0">
                <a:solidFill>
                  <a:schemeClr val="accent6">
                    <a:lumMod val="20000"/>
                    <a:lumOff val="80000"/>
                  </a:schemeClr>
                </a:solidFill>
              </a:rPr>
              <a:t>Arcos dentales angostos, largos, con paladares profundos en los pacientes con parálisis cerebral, sobre todo en los </a:t>
            </a:r>
            <a:r>
              <a:rPr lang="es-ES" sz="9600" b="1" i="1" dirty="0" err="1">
                <a:solidFill>
                  <a:schemeClr val="accent6">
                    <a:lumMod val="20000"/>
                    <a:lumOff val="80000"/>
                  </a:schemeClr>
                </a:solidFill>
              </a:rPr>
              <a:t>atetósicos</a:t>
            </a:r>
            <a:r>
              <a:rPr lang="es-ES" sz="9600" b="1" i="1" dirty="0">
                <a:solidFill>
                  <a:schemeClr val="accent6">
                    <a:lumMod val="20000"/>
                    <a:lumOff val="80000"/>
                  </a:schemeClr>
                </a:solidFill>
              </a:rPr>
              <a:t>. </a:t>
            </a:r>
            <a:r>
              <a:rPr lang="es-ES" sz="9600" b="1" i="1" dirty="0" err="1">
                <a:solidFill>
                  <a:schemeClr val="accent2">
                    <a:lumMod val="75000"/>
                  </a:schemeClr>
                </a:solidFill>
              </a:rPr>
              <a:t>Maloclusión</a:t>
            </a:r>
            <a:r>
              <a:rPr lang="es-ES" sz="9600" b="1" i="1" dirty="0">
                <a:solidFill>
                  <a:schemeClr val="accent2">
                    <a:lumMod val="75000"/>
                  </a:schemeClr>
                </a:solidFill>
              </a:rPr>
              <a:t> grave</a:t>
            </a:r>
            <a:r>
              <a:rPr lang="es-ES" sz="9600" b="1" i="1" dirty="0"/>
              <a:t>, </a:t>
            </a:r>
            <a:r>
              <a:rPr lang="es-ES" sz="9600" b="1" i="1" dirty="0" err="1">
                <a:solidFill>
                  <a:srgbClr val="002060"/>
                </a:solidFill>
              </a:rPr>
              <a:t>macroglosia</a:t>
            </a:r>
            <a:r>
              <a:rPr lang="es-ES" sz="9600" b="1" i="1" dirty="0">
                <a:solidFill>
                  <a:srgbClr val="002060"/>
                </a:solidFill>
              </a:rPr>
              <a:t>, (lengua de mayor tamaño del habitual) fundamentalmente en enfermos con Síndrome de Down. </a:t>
            </a:r>
          </a:p>
          <a:p>
            <a:endParaRPr lang="es-ES" dirty="0"/>
          </a:p>
        </p:txBody>
      </p:sp>
    </p:spTree>
    <p:extLst>
      <p:ext uri="{BB962C8B-B14F-4D97-AF65-F5344CB8AC3E}">
        <p14:creationId xmlns:p14="http://schemas.microsoft.com/office/powerpoint/2010/main" val="3863454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87624" y="267494"/>
            <a:ext cx="7499176" cy="1399032"/>
          </a:xfrm>
        </p:spPr>
        <p:txBody>
          <a:bodyPr/>
          <a:lstStyle/>
          <a:p>
            <a:r>
              <a:rPr lang="es-ES" b="1" i="1" u="sng" dirty="0"/>
              <a:t>PALADAR ESTRECHO</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1556792"/>
            <a:ext cx="7560840" cy="4788024"/>
          </a:xfrm>
          <a:ln w="76200">
            <a:solidFill>
              <a:srgbClr val="00B0F0"/>
            </a:solidFill>
          </a:ln>
        </p:spPr>
      </p:pic>
    </p:spTree>
    <p:extLst>
      <p:ext uri="{BB962C8B-B14F-4D97-AF65-F5344CB8AC3E}">
        <p14:creationId xmlns:p14="http://schemas.microsoft.com/office/powerpoint/2010/main" val="1253209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2800" b="1" i="1" u="sng" dirty="0"/>
              <a:t>PALADAR ELEVADO CON ARCO ANGOSTO</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1412776"/>
            <a:ext cx="7488832" cy="5112568"/>
          </a:xfrm>
          <a:ln w="76200">
            <a:solidFill>
              <a:srgbClr val="FFFF00"/>
            </a:solidFill>
          </a:ln>
        </p:spPr>
      </p:pic>
    </p:spTree>
    <p:extLst>
      <p:ext uri="{BB962C8B-B14F-4D97-AF65-F5344CB8AC3E}">
        <p14:creationId xmlns:p14="http://schemas.microsoft.com/office/powerpoint/2010/main" val="142608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188640"/>
            <a:ext cx="8712968" cy="6453336"/>
          </a:xfrm>
        </p:spPr>
        <p:style>
          <a:lnRef idx="1">
            <a:schemeClr val="accent2"/>
          </a:lnRef>
          <a:fillRef idx="2">
            <a:schemeClr val="accent2"/>
          </a:fillRef>
          <a:effectRef idx="1">
            <a:schemeClr val="accent2"/>
          </a:effectRef>
          <a:fontRef idx="minor">
            <a:schemeClr val="dk1"/>
          </a:fontRef>
        </p:style>
        <p:txBody>
          <a:bodyPr>
            <a:normAutofit fontScale="92500" lnSpcReduction="10000"/>
            <a:scene3d>
              <a:camera prst="orthographicFront"/>
              <a:lightRig rig="balanced" dir="t">
                <a:rot lat="0" lon="0" rev="2100000"/>
              </a:lightRig>
            </a:scene3d>
            <a:sp3d extrusionH="57150" prstMaterial="metal">
              <a:bevelT w="38100" h="25400"/>
              <a:contourClr>
                <a:schemeClr val="bg2"/>
              </a:contourClr>
            </a:sp3d>
          </a:bodyPr>
          <a:lstStyle/>
          <a:p>
            <a:pPr marL="64008" indent="0" algn="ctr">
              <a:buNone/>
            </a:pPr>
            <a:r>
              <a:rPr lang="es-ES" b="1" i="1" dirty="0">
                <a:ln w="50800"/>
                <a:solidFill>
                  <a:schemeClr val="bg1">
                    <a:shade val="50000"/>
                  </a:schemeClr>
                </a:solidFill>
              </a:rPr>
              <a:t>                     </a:t>
            </a:r>
            <a:r>
              <a:rPr lang="es-ES" sz="5800" b="1" i="1" u="sng" dirty="0">
                <a:ln w="50800"/>
                <a:solidFill>
                  <a:schemeClr val="accent5">
                    <a:lumMod val="60000"/>
                    <a:lumOff val="40000"/>
                  </a:schemeClr>
                </a:solidFill>
                <a:effectLst>
                  <a:outerShdw blurRad="38100" dist="38100" dir="2700000" algn="tl">
                    <a:srgbClr val="000000">
                      <a:alpha val="43137"/>
                    </a:srgbClr>
                  </a:outerShdw>
                </a:effectLst>
              </a:rPr>
              <a:t>DISCAPACIDAD</a:t>
            </a:r>
            <a:r>
              <a:rPr lang="es-ES" sz="5800" b="1" i="1" dirty="0">
                <a:ln w="50800"/>
                <a:solidFill>
                  <a:schemeClr val="bg1">
                    <a:shade val="50000"/>
                  </a:schemeClr>
                </a:solidFill>
              </a:rPr>
              <a:t> </a:t>
            </a:r>
            <a:r>
              <a:rPr lang="es-ES" sz="8000" b="1" i="1" dirty="0">
                <a:ln w="50800"/>
                <a:solidFill>
                  <a:schemeClr val="bg1">
                    <a:shade val="50000"/>
                  </a:schemeClr>
                </a:solidFill>
              </a:rPr>
              <a:t>                  </a:t>
            </a:r>
            <a:r>
              <a:rPr lang="es-ES" b="1" dirty="0">
                <a:ln w="50800"/>
                <a:solidFill>
                  <a:schemeClr val="bg1">
                    <a:shade val="50000"/>
                  </a:schemeClr>
                </a:solidFill>
              </a:rPr>
              <a:t> </a:t>
            </a:r>
          </a:p>
          <a:p>
            <a:pPr algn="ctr">
              <a:buFont typeface="Wingdings" panose="05000000000000000000" pitchFamily="2" charset="2"/>
              <a:buChar char="v"/>
            </a:pPr>
            <a:r>
              <a:rPr lang="es-ES_tradnl" b="1" i="1" dirty="0">
                <a:ln w="50800"/>
                <a:solidFill>
                  <a:schemeClr val="bg1">
                    <a:shade val="50000"/>
                  </a:schemeClr>
                </a:solidFill>
              </a:rPr>
              <a:t>Se puede definir  a una persona portadora de discapacidad como aquella que padece una alteración funcional permanente o prolongada; motora, sensorial o mental, las cuales la hacen dependiente total o parcialmente de otros para sus necesidades básicas, implicando esto desventajas considerables para su integración familiar, social, educacional o laboral.</a:t>
            </a:r>
            <a:endParaRPr lang="es-ES" b="1" i="1" dirty="0">
              <a:ln w="50800"/>
              <a:solidFill>
                <a:schemeClr val="bg1">
                  <a:shade val="50000"/>
                </a:schemeClr>
              </a:solidFill>
            </a:endParaRPr>
          </a:p>
          <a:p>
            <a:pPr lvl="0" algn="just">
              <a:buFont typeface="Wingdings" panose="05000000000000000000" pitchFamily="2" charset="2"/>
              <a:buChar char="v"/>
            </a:pPr>
            <a:endParaRPr lang="es-ES" b="1" i="1" dirty="0">
              <a:ln w="50800"/>
              <a:solidFill>
                <a:schemeClr val="accent5">
                  <a:lumMod val="60000"/>
                  <a:lumOff val="40000"/>
                </a:schemeClr>
              </a:solidFill>
            </a:endParaRPr>
          </a:p>
          <a:p>
            <a:pPr algn="just">
              <a:buFont typeface="Wingdings" panose="05000000000000000000" pitchFamily="2" charset="2"/>
              <a:buChar char="v"/>
            </a:pPr>
            <a:endParaRPr lang="es-ES" b="1" i="1" dirty="0">
              <a:ln w="50800"/>
              <a:solidFill>
                <a:schemeClr val="bg1">
                  <a:shade val="50000"/>
                </a:schemeClr>
              </a:solidFill>
            </a:endParaRPr>
          </a:p>
        </p:txBody>
      </p:sp>
    </p:spTree>
    <p:extLst>
      <p:ext uri="{BB962C8B-B14F-4D97-AF65-F5344CB8AC3E}">
        <p14:creationId xmlns:p14="http://schemas.microsoft.com/office/powerpoint/2010/main" val="2516358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2800" b="1" i="1" u="sng" dirty="0"/>
              <a:t>TÉCNICA PARA ENSANCHAR PALADAR ESTRECHO Y MODIFICAR EL PLANO OCLUSAL</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3568" y="1628800"/>
            <a:ext cx="7848872" cy="4825975"/>
          </a:xfrm>
          <a:ln w="76200">
            <a:solidFill>
              <a:schemeClr val="accent6">
                <a:lumMod val="20000"/>
                <a:lumOff val="80000"/>
              </a:schemeClr>
            </a:solidFill>
          </a:ln>
        </p:spPr>
      </p:pic>
    </p:spTree>
    <p:extLst>
      <p:ext uri="{BB962C8B-B14F-4D97-AF65-F5344CB8AC3E}">
        <p14:creationId xmlns:p14="http://schemas.microsoft.com/office/powerpoint/2010/main" val="3879145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1484784"/>
          </a:xfrm>
        </p:spPr>
        <p:txBody>
          <a:bodyPr/>
          <a:lstStyle/>
          <a:p>
            <a:r>
              <a:rPr lang="es-ES" dirty="0"/>
              <a:t>        </a:t>
            </a:r>
            <a:r>
              <a:rPr lang="es-ES" b="1" i="1" u="sng" dirty="0"/>
              <a:t>PALADAR OJIVAL</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1340768"/>
            <a:ext cx="8424936" cy="4968552"/>
          </a:xfrm>
          <a:ln w="76200">
            <a:solidFill>
              <a:srgbClr val="FFC000"/>
            </a:solidFill>
          </a:ln>
        </p:spPr>
      </p:pic>
    </p:spTree>
    <p:extLst>
      <p:ext uri="{BB962C8B-B14F-4D97-AF65-F5344CB8AC3E}">
        <p14:creationId xmlns:p14="http://schemas.microsoft.com/office/powerpoint/2010/main" val="741740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i="1" u="sng" dirty="0"/>
              <a:t>SÍNDROME DE ANGELMAN</a:t>
            </a:r>
            <a:endParaRPr lang="es-ES" dirty="0"/>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1556793"/>
            <a:ext cx="7776864" cy="4893220"/>
          </a:xfrm>
          <a:ln w="76200">
            <a:solidFill>
              <a:schemeClr val="accent4">
                <a:lumMod val="40000"/>
                <a:lumOff val="60000"/>
              </a:schemeClr>
            </a:solidFill>
          </a:ln>
        </p:spPr>
      </p:pic>
    </p:spTree>
    <p:extLst>
      <p:ext uri="{BB962C8B-B14F-4D97-AF65-F5344CB8AC3E}">
        <p14:creationId xmlns:p14="http://schemas.microsoft.com/office/powerpoint/2010/main" val="4087859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8640"/>
            <a:ext cx="8229600" cy="6552728"/>
          </a:xfrm>
        </p:spPr>
        <p:txBody>
          <a:bodyPr>
            <a:normAutofit/>
          </a:bodyPr>
          <a:lstStyle/>
          <a:p>
            <a:r>
              <a:rPr lang="es-ES" b="1" i="1" dirty="0"/>
              <a:t>La atetosis, del </a:t>
            </a:r>
            <a:r>
              <a:rPr lang="es-ES" b="1" i="1" dirty="0">
                <a:hlinkClick r:id="rId2" tooltip="Lengua griega"/>
              </a:rPr>
              <a:t>griego</a:t>
            </a:r>
            <a:r>
              <a:rPr lang="es-ES" b="1" i="1" dirty="0"/>
              <a:t> </a:t>
            </a:r>
            <a:r>
              <a:rPr lang="es-ES" b="1" i="1" dirty="0" err="1"/>
              <a:t>athetos</a:t>
            </a:r>
            <a:r>
              <a:rPr lang="es-ES" b="1" i="1" dirty="0"/>
              <a:t> («sin norma fija») es un </a:t>
            </a:r>
            <a:r>
              <a:rPr lang="es-ES" b="1" i="1" dirty="0">
                <a:hlinkClick r:id="rId3" tooltip="Síntoma"/>
              </a:rPr>
              <a:t>síntoma</a:t>
            </a:r>
            <a:r>
              <a:rPr lang="es-ES" b="1" i="1" dirty="0"/>
              <a:t> que se da en un 25% de los casos de </a:t>
            </a:r>
            <a:r>
              <a:rPr lang="es-ES" b="1" i="1" dirty="0">
                <a:hlinkClick r:id="rId4" tooltip="Parálisis cerebral"/>
              </a:rPr>
              <a:t>parálisis cerebral</a:t>
            </a:r>
            <a:r>
              <a:rPr lang="es-ES" b="1" i="1" dirty="0"/>
              <a:t>. Son lesiones en el </a:t>
            </a:r>
            <a:r>
              <a:rPr lang="es-ES" b="1" i="1" dirty="0">
                <a:hlinkClick r:id="rId5" tooltip="Sistema extrapiramidal"/>
              </a:rPr>
              <a:t>sistema </a:t>
            </a:r>
            <a:r>
              <a:rPr lang="es-ES" b="1" i="1" dirty="0" err="1">
                <a:hlinkClick r:id="rId5" tooltip="Sistema extrapiramidal"/>
              </a:rPr>
              <a:t>extrapiramidal</a:t>
            </a:r>
            <a:r>
              <a:rPr lang="es-ES" b="1" i="1" dirty="0"/>
              <a:t> que se manifiesta en </a:t>
            </a:r>
            <a:r>
              <a:rPr lang="es-ES" b="1" i="1" dirty="0">
                <a:hlinkClick r:id="rId6" tooltip="Movimiento"/>
              </a:rPr>
              <a:t>movimientos</a:t>
            </a:r>
            <a:r>
              <a:rPr lang="es-ES" b="1" i="1" dirty="0"/>
              <a:t> lentos, involuntarios, incontrolados y sin objeto. Al tener los </a:t>
            </a:r>
            <a:r>
              <a:rPr lang="es-ES" b="1" i="1" dirty="0">
                <a:hlinkClick r:id="rId7" tooltip="Músculo"/>
              </a:rPr>
              <a:t>músculos</a:t>
            </a:r>
            <a:r>
              <a:rPr lang="es-ES" b="1" i="1" dirty="0"/>
              <a:t> de la </a:t>
            </a:r>
            <a:r>
              <a:rPr lang="es-ES" b="1" i="1" dirty="0">
                <a:hlinkClick r:id="rId8" tooltip="Boca"/>
              </a:rPr>
              <a:t>boca</a:t>
            </a:r>
            <a:r>
              <a:rPr lang="es-ES" b="1" i="1" dirty="0"/>
              <a:t> afectados, los </a:t>
            </a:r>
            <a:r>
              <a:rPr lang="es-ES" b="1" i="1" dirty="0" err="1"/>
              <a:t>atestósicos</a:t>
            </a:r>
            <a:r>
              <a:rPr lang="es-ES" b="1" i="1" dirty="0"/>
              <a:t> presentan </a:t>
            </a:r>
            <a:r>
              <a:rPr lang="es-ES" b="1" i="1" dirty="0">
                <a:hlinkClick r:id="rId9" tooltip="Trastornos del lenguaje"/>
              </a:rPr>
              <a:t>trastornos del lenguaje</a:t>
            </a:r>
            <a:r>
              <a:rPr lang="es-ES" b="1" i="1" dirty="0"/>
              <a:t>, pero son buenos formadores de </a:t>
            </a:r>
            <a:r>
              <a:rPr lang="es-ES" b="1" i="1" dirty="0">
                <a:hlinkClick r:id="rId10" tooltip="Concepto"/>
              </a:rPr>
              <a:t>conceptos</a:t>
            </a:r>
            <a:r>
              <a:rPr lang="es-ES" b="1" i="1" dirty="0"/>
              <a:t> y su </a:t>
            </a:r>
            <a:r>
              <a:rPr lang="es-ES" b="1" i="1" dirty="0">
                <a:hlinkClick r:id="rId11" tooltip="Inteligencia"/>
              </a:rPr>
              <a:t>inteligencia</a:t>
            </a:r>
            <a:r>
              <a:rPr lang="es-ES" b="1" i="1" dirty="0"/>
              <a:t> no se ve tan afectada como en otros subtipos de parálisis cerebral, como la </a:t>
            </a:r>
            <a:r>
              <a:rPr lang="es-ES" b="1" i="1" dirty="0">
                <a:hlinkClick r:id="rId12" tooltip="Rigidez"/>
              </a:rPr>
              <a:t>rigidez</a:t>
            </a:r>
            <a:r>
              <a:rPr lang="es-ES" b="1" i="1" dirty="0"/>
              <a:t> o la </a:t>
            </a:r>
            <a:r>
              <a:rPr lang="es-ES" b="1" i="1" u="sng" dirty="0">
                <a:hlinkClick r:id="rId13" tooltip="Espasticidad"/>
              </a:rPr>
              <a:t>espasticidad</a:t>
            </a:r>
            <a:r>
              <a:rPr lang="es-ES" b="1" i="1" dirty="0"/>
              <a:t>.</a:t>
            </a:r>
          </a:p>
        </p:txBody>
      </p:sp>
    </p:spTree>
    <p:extLst>
      <p:ext uri="{BB962C8B-B14F-4D97-AF65-F5344CB8AC3E}">
        <p14:creationId xmlns:p14="http://schemas.microsoft.com/office/powerpoint/2010/main" val="405533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980728"/>
          </a:xfrm>
        </p:spPr>
        <p:txBody>
          <a:bodyPr>
            <a:normAutofit fontScale="90000"/>
          </a:bodyPr>
          <a:lstStyle/>
          <a:p>
            <a:r>
              <a:rPr lang="es-ES" sz="6600" dirty="0"/>
              <a:t>           </a:t>
            </a:r>
            <a:r>
              <a:rPr lang="es-ES" sz="4400" b="1" i="1" u="sng" dirty="0"/>
              <a:t>ATHETOSIS</a:t>
            </a:r>
            <a:endParaRPr lang="es-ES" dirty="0"/>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1268760"/>
            <a:ext cx="8280920" cy="4464496"/>
          </a:xfrm>
          <a:solidFill>
            <a:schemeClr val="accent5"/>
          </a:solidFill>
          <a:ln w="76200">
            <a:solidFill>
              <a:schemeClr val="accent6">
                <a:lumMod val="60000"/>
                <a:lumOff val="40000"/>
              </a:schemeClr>
            </a:solidFill>
          </a:ln>
        </p:spPr>
      </p:pic>
      <p:sp>
        <p:nvSpPr>
          <p:cNvPr id="6" name="5 Rectángulo"/>
          <p:cNvSpPr/>
          <p:nvPr/>
        </p:nvSpPr>
        <p:spPr>
          <a:xfrm>
            <a:off x="2286000" y="3105835"/>
            <a:ext cx="4572000" cy="3416320"/>
          </a:xfrm>
          <a:prstGeom prst="rect">
            <a:avLst/>
          </a:prstGeom>
        </p:spPr>
        <p:txBody>
          <a:bodyPr>
            <a:spAutoFit/>
          </a:bodyPr>
          <a:lstStyle/>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endParaRPr lang="es-ES" b="1" i="1" dirty="0"/>
          </a:p>
          <a:p>
            <a:r>
              <a:rPr lang="es-ES" b="1" i="1" dirty="0"/>
              <a:t>https://www.youtube.com/watch?v=LmBSZlUZH_M</a:t>
            </a:r>
          </a:p>
        </p:txBody>
      </p:sp>
    </p:spTree>
    <p:extLst>
      <p:ext uri="{BB962C8B-B14F-4D97-AF65-F5344CB8AC3E}">
        <p14:creationId xmlns:p14="http://schemas.microsoft.com/office/powerpoint/2010/main" val="3236598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3200" b="1" i="1" u="sng" dirty="0"/>
              <a:t>MALOCLUSION EN DISCAPACITADOS</a:t>
            </a: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484784"/>
            <a:ext cx="3905250" cy="2812558"/>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789040"/>
            <a:ext cx="4410298" cy="2736304"/>
          </a:xfrm>
          <a:prstGeom prst="rect">
            <a:avLst/>
          </a:prstGeom>
          <a:solidFill>
            <a:schemeClr val="accent5">
              <a:lumMod val="40000"/>
              <a:lumOff val="60000"/>
            </a:schemeClr>
          </a:solidFill>
          <a:ln w="76200">
            <a:solidFill>
              <a:schemeClr val="accent6">
                <a:lumMod val="60000"/>
                <a:lumOff val="40000"/>
              </a:schemeClr>
            </a:solidFill>
            <a:miter lim="800000"/>
            <a:headEnd/>
            <a:tailEnd/>
          </a:ln>
        </p:spPr>
      </p:pic>
    </p:spTree>
    <p:extLst>
      <p:ext uri="{BB962C8B-B14F-4D97-AF65-F5344CB8AC3E}">
        <p14:creationId xmlns:p14="http://schemas.microsoft.com/office/powerpoint/2010/main" val="2911828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3200" b="1" i="1" u="sng" dirty="0"/>
              <a:t>PERIODONTITIS EN DISCAPACITADOS</a:t>
            </a:r>
          </a:p>
        </p:txBody>
      </p:sp>
      <p:sp>
        <p:nvSpPr>
          <p:cNvPr id="3" name="2 Marcador de contenido"/>
          <p:cNvSpPr>
            <a:spLocks noGrp="1"/>
          </p:cNvSpPr>
          <p:nvPr>
            <p:ph idx="1"/>
          </p:nvPr>
        </p:nvSpPr>
        <p:spPr>
          <a:xfrm>
            <a:off x="457200" y="1755068"/>
            <a:ext cx="8229600" cy="4572000"/>
          </a:xfrm>
        </p:spPr>
        <p:txBody>
          <a:bodyPr/>
          <a:lstStyle/>
          <a:p>
            <a:endParaRPr lang="es-ES">
              <a:ln w="76200">
                <a:solidFill>
                  <a:schemeClr val="tx1"/>
                </a:solidFill>
              </a:ln>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844824"/>
            <a:ext cx="8064896" cy="4392488"/>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73336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1399032"/>
          </a:xfrm>
        </p:spPr>
        <p:txBody>
          <a:bodyPr>
            <a:normAutofit/>
          </a:bodyPr>
          <a:lstStyle/>
          <a:p>
            <a:r>
              <a:rPr lang="es-ES" sz="3600" b="1" i="1" u="sng" dirty="0"/>
              <a:t>BRUXISMO EN DISCAPACITADOS</a:t>
            </a:r>
          </a:p>
        </p:txBody>
      </p:sp>
      <p:sp>
        <p:nvSpPr>
          <p:cNvPr id="3" name="2 Marcador de contenido"/>
          <p:cNvSpPr>
            <a:spLocks noGrp="1"/>
          </p:cNvSpPr>
          <p:nvPr>
            <p:ph idx="1"/>
          </p:nvPr>
        </p:nvSpPr>
        <p:spPr/>
        <p:txBody>
          <a:bodyPr/>
          <a:lstStyle/>
          <a:p>
            <a:endParaRPr lang="es-E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350252"/>
            <a:ext cx="8496944" cy="4824536"/>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17729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3200" b="1" i="1" u="sng" dirty="0"/>
              <a:t>MACROGLOSIA EN DISCAPACITADOS</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1412776"/>
            <a:ext cx="7848872" cy="4968552"/>
          </a:xfrm>
          <a:ln w="76200">
            <a:solidFill>
              <a:schemeClr val="accent6">
                <a:lumMod val="60000"/>
                <a:lumOff val="40000"/>
              </a:schemeClr>
            </a:solidFill>
          </a:ln>
        </p:spPr>
      </p:pic>
      <p:pic>
        <p:nvPicPr>
          <p:cNvPr id="5" name="3 Marcador de contenid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340768"/>
            <a:ext cx="8145288" cy="5192960"/>
          </a:xfrm>
          <a:prstGeom prst="rect">
            <a:avLst/>
          </a:prstGeom>
          <a:ln w="76200">
            <a:solidFill>
              <a:schemeClr val="accent6">
                <a:lumMod val="60000"/>
                <a:lumOff val="40000"/>
              </a:schemeClr>
            </a:solidFill>
          </a:ln>
        </p:spPr>
      </p:pic>
    </p:spTree>
    <p:extLst>
      <p:ext uri="{BB962C8B-B14F-4D97-AF65-F5344CB8AC3E}">
        <p14:creationId xmlns:p14="http://schemas.microsoft.com/office/powerpoint/2010/main" val="528524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188640"/>
            <a:ext cx="8229600" cy="6338176"/>
          </a:xfrm>
        </p:spPr>
        <p:txBody>
          <a:bodyPr>
            <a:normAutofit fontScale="92500" lnSpcReduction="20000"/>
          </a:bodyPr>
          <a:lstStyle/>
          <a:p>
            <a:pPr marL="64008" indent="0">
              <a:buNone/>
            </a:pPr>
            <a:r>
              <a:rPr lang="es-ES" sz="3500" b="1" i="1" dirty="0">
                <a:solidFill>
                  <a:schemeClr val="accent1"/>
                </a:solidFill>
              </a:rPr>
              <a:t>             </a:t>
            </a:r>
            <a:r>
              <a:rPr lang="es-ES" sz="3500" b="1" i="1" u="sng" dirty="0">
                <a:solidFill>
                  <a:schemeClr val="accent1"/>
                </a:solidFill>
              </a:rPr>
              <a:t>Discapacidad Sensorial </a:t>
            </a:r>
          </a:p>
          <a:p>
            <a:endParaRPr lang="es-ES" sz="3500" dirty="0"/>
          </a:p>
          <a:p>
            <a:pPr>
              <a:buFont typeface="Wingdings" pitchFamily="2" charset="2"/>
              <a:buChar char="v"/>
            </a:pPr>
            <a:r>
              <a:rPr lang="es-ES" b="1" i="1" dirty="0"/>
              <a:t>Las personas con discapacidad visual o sensorial pueden no presentar, en muchos casos, una patología oral específica debida a su discapacidad; a pesar de ello se ha de tener en cuenta que algunos de </a:t>
            </a:r>
            <a:r>
              <a:rPr lang="es-ES" b="1" i="1" dirty="0">
                <a:solidFill>
                  <a:schemeClr val="accent3">
                    <a:lumMod val="60000"/>
                    <a:lumOff val="40000"/>
                  </a:schemeClr>
                </a:solidFill>
              </a:rPr>
              <a:t>estos pacientes pueden presentar problemas de comunicación que tienen que pueden entorpecer el diagnóstico y la actuación del médico en la consulta. </a:t>
            </a:r>
            <a:r>
              <a:rPr lang="es-ES" b="1" i="1" dirty="0"/>
              <a:t>En este caso será importante establecer una relación con el paciente </a:t>
            </a:r>
            <a:r>
              <a:rPr lang="es-ES" b="1" i="1" dirty="0">
                <a:solidFill>
                  <a:schemeClr val="accent3">
                    <a:lumMod val="60000"/>
                    <a:lumOff val="40000"/>
                  </a:schemeClr>
                </a:solidFill>
              </a:rPr>
              <a:t>cordial, amable que le genere confianza. </a:t>
            </a:r>
            <a:r>
              <a:rPr lang="es-ES" b="1" i="1" dirty="0"/>
              <a:t>Además tendremos que facilitar en la medida de lo posible, sobre todo para pacientes ciegos, la accesibilidad a la consulta. </a:t>
            </a:r>
          </a:p>
        </p:txBody>
      </p:sp>
    </p:spTree>
    <p:extLst>
      <p:ext uri="{BB962C8B-B14F-4D97-AF65-F5344CB8AC3E}">
        <p14:creationId xmlns:p14="http://schemas.microsoft.com/office/powerpoint/2010/main" val="2295444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188640"/>
            <a:ext cx="8712968" cy="6552728"/>
          </a:xfrm>
        </p:spPr>
        <p:txBody>
          <a:bodyPr>
            <a:normAutofit fontScale="85000" lnSpcReduction="10000"/>
          </a:bodyPr>
          <a:lstStyle/>
          <a:p>
            <a:pPr lvl="0">
              <a:buFont typeface="Wingdings" panose="05000000000000000000" pitchFamily="2" charset="2"/>
              <a:buChar char="v"/>
            </a:pPr>
            <a:r>
              <a:rPr lang="es-ES" b="1" i="1" dirty="0">
                <a:ln w="50800"/>
                <a:solidFill>
                  <a:schemeClr val="accent5">
                    <a:lumMod val="60000"/>
                    <a:lumOff val="40000"/>
                  </a:schemeClr>
                </a:solidFill>
              </a:rPr>
              <a:t>La OMS  introduce  términos como  deficiencia, discapacidad y minusvalía para  definir la persona con discapacidad</a:t>
            </a:r>
          </a:p>
          <a:p>
            <a:pPr marL="64008" lvl="0" indent="0">
              <a:buNone/>
            </a:pPr>
            <a:r>
              <a:rPr lang="es-ES" b="1" i="1" dirty="0">
                <a:ln w="50800"/>
                <a:solidFill>
                  <a:schemeClr val="bg1">
                    <a:shade val="50000"/>
                  </a:schemeClr>
                </a:solidFill>
              </a:rPr>
              <a:t> </a:t>
            </a:r>
          </a:p>
          <a:p>
            <a:pPr lvl="0">
              <a:buFont typeface="Wingdings" panose="05000000000000000000" pitchFamily="2" charset="2"/>
              <a:buChar char="v"/>
            </a:pPr>
            <a:r>
              <a:rPr lang="es-ES" b="1" i="1" dirty="0">
                <a:ln w="50800"/>
                <a:solidFill>
                  <a:schemeClr val="accent5">
                    <a:lumMod val="60000"/>
                    <a:lumOff val="40000"/>
                  </a:schemeClr>
                </a:solidFill>
              </a:rPr>
              <a:t>Deficiencia: </a:t>
            </a:r>
            <a:r>
              <a:rPr lang="es-ES" b="1" i="1" dirty="0">
                <a:ln w="50800"/>
              </a:rPr>
              <a:t>es toda pérdida o anormalidad de una estructura o función psicológica, fisiológica o anatómica.</a:t>
            </a:r>
          </a:p>
          <a:p>
            <a:pPr lvl="0">
              <a:buFont typeface="Wingdings" panose="05000000000000000000" pitchFamily="2" charset="2"/>
              <a:buChar char="v"/>
            </a:pPr>
            <a:r>
              <a:rPr lang="es-ES" b="1" i="1" dirty="0">
                <a:ln w="50800"/>
                <a:solidFill>
                  <a:schemeClr val="accent5">
                    <a:lumMod val="60000"/>
                    <a:lumOff val="40000"/>
                  </a:schemeClr>
                </a:solidFill>
              </a:rPr>
              <a:t>Discapacidad: </a:t>
            </a:r>
            <a:r>
              <a:rPr lang="es-ES" b="1" i="1" dirty="0">
                <a:ln w="50800"/>
              </a:rPr>
              <a:t>es toda restricción o ausencia (debido a una deficiencia) de la capacidad para realizar una actividad en la forma o dentro del margen considerado normal para un ser humano.</a:t>
            </a:r>
          </a:p>
          <a:p>
            <a:pPr lvl="0">
              <a:buFont typeface="Wingdings" panose="05000000000000000000" pitchFamily="2" charset="2"/>
              <a:buChar char="v"/>
            </a:pPr>
            <a:r>
              <a:rPr lang="es-ES" b="1" i="1" dirty="0">
                <a:ln w="50800"/>
                <a:solidFill>
                  <a:schemeClr val="accent5">
                    <a:lumMod val="60000"/>
                    <a:lumOff val="40000"/>
                  </a:schemeClr>
                </a:solidFill>
              </a:rPr>
              <a:t>Minusvalía:</a:t>
            </a:r>
            <a:r>
              <a:rPr lang="es-ES" b="1" i="1" dirty="0">
                <a:ln w="50800"/>
                <a:solidFill>
                  <a:schemeClr val="bg1">
                    <a:shade val="50000"/>
                  </a:schemeClr>
                </a:solidFill>
              </a:rPr>
              <a:t> </a:t>
            </a:r>
            <a:r>
              <a:rPr lang="es-ES" b="1" i="1" dirty="0">
                <a:ln w="50800"/>
              </a:rPr>
              <a:t>es una situación desventajosa para un individuo determinado, consecuencia de una deficiencia o de una discapacidad, que limita o impide el desempeño de un papel que es normal en su caso (en función de edad, sexo,  factores sociales y culturales).</a:t>
            </a:r>
          </a:p>
          <a:p>
            <a:pPr lvl="0">
              <a:buFont typeface="Wingdings" panose="05000000000000000000" pitchFamily="2" charset="2"/>
              <a:buChar char="v"/>
            </a:pPr>
            <a:endParaRPr lang="es-ES" b="1" i="1" dirty="0">
              <a:ln w="50800"/>
              <a:solidFill>
                <a:schemeClr val="accent5">
                  <a:lumMod val="60000"/>
                  <a:lumOff val="40000"/>
                </a:schemeClr>
              </a:solidFill>
            </a:endParaRPr>
          </a:p>
        </p:txBody>
      </p:sp>
    </p:spTree>
    <p:extLst>
      <p:ext uri="{BB962C8B-B14F-4D97-AF65-F5344CB8AC3E}">
        <p14:creationId xmlns:p14="http://schemas.microsoft.com/office/powerpoint/2010/main" val="1760186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60648"/>
            <a:ext cx="8229600" cy="6480720"/>
          </a:xfrm>
        </p:spPr>
        <p:txBody>
          <a:bodyPr>
            <a:normAutofit lnSpcReduction="10000"/>
          </a:bodyPr>
          <a:lstStyle/>
          <a:p>
            <a:pPr>
              <a:buFont typeface="Wingdings" pitchFamily="2" charset="2"/>
              <a:buChar char="v"/>
            </a:pPr>
            <a:r>
              <a:rPr lang="es-ES" b="1" i="1" dirty="0"/>
              <a:t>En estos individuos en que uno de los sentidos esta afectado </a:t>
            </a:r>
            <a:r>
              <a:rPr lang="es-ES" b="1" i="1" dirty="0">
                <a:solidFill>
                  <a:srgbClr val="FFFF00"/>
                </a:solidFill>
              </a:rPr>
              <a:t>debemos valernos de los otros cuatros para acercarnos a ellos y ganar su confianza actuando despacio </a:t>
            </a:r>
            <a:r>
              <a:rPr lang="es-ES" b="1" i="1" dirty="0"/>
              <a:t>, de manera tal que la </a:t>
            </a:r>
            <a:r>
              <a:rPr lang="es-ES" b="1" i="1" dirty="0">
                <a:solidFill>
                  <a:srgbClr val="FFFF00"/>
                </a:solidFill>
              </a:rPr>
              <a:t>velocidad </a:t>
            </a:r>
            <a:r>
              <a:rPr lang="es-ES" b="1" i="1" dirty="0"/>
              <a:t>de nuestras </a:t>
            </a:r>
            <a:r>
              <a:rPr lang="es-ES" b="1" i="1" dirty="0">
                <a:solidFill>
                  <a:srgbClr val="FFFF00"/>
                </a:solidFill>
              </a:rPr>
              <a:t>manipulaciones no despierte desconfianza en ellos</a:t>
            </a:r>
            <a:r>
              <a:rPr lang="es-ES" b="1" i="1" dirty="0"/>
              <a:t>, pacientemente podemos lograr </a:t>
            </a:r>
            <a:r>
              <a:rPr lang="es-ES" b="1" i="1" dirty="0">
                <a:solidFill>
                  <a:srgbClr val="FFFF00"/>
                </a:solidFill>
              </a:rPr>
              <a:t>que cooperen con el tratamiento odontológico convencional</a:t>
            </a:r>
            <a:r>
              <a:rPr lang="es-ES" b="1" i="1" dirty="0"/>
              <a:t>. </a:t>
            </a:r>
          </a:p>
          <a:p>
            <a:pPr>
              <a:buFont typeface="Wingdings" pitchFamily="2" charset="2"/>
              <a:buChar char="v"/>
            </a:pPr>
            <a:r>
              <a:rPr lang="es-ES" b="1" i="1" dirty="0"/>
              <a:t>Con los que </a:t>
            </a:r>
            <a:r>
              <a:rPr lang="es-ES" b="1" i="1" dirty="0">
                <a:solidFill>
                  <a:srgbClr val="FFFF00"/>
                </a:solidFill>
              </a:rPr>
              <a:t>no oyen tendremos que usar el lenguaje de  señas, el tacto y hasta el gusto y el olfato </a:t>
            </a:r>
            <a:r>
              <a:rPr lang="es-ES" b="1" i="1" dirty="0"/>
              <a:t>para llevarlos al convencimiento de aceptar ser tratados.  </a:t>
            </a:r>
          </a:p>
        </p:txBody>
      </p:sp>
    </p:spTree>
    <p:extLst>
      <p:ext uri="{BB962C8B-B14F-4D97-AF65-F5344CB8AC3E}">
        <p14:creationId xmlns:p14="http://schemas.microsoft.com/office/powerpoint/2010/main" val="1232710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a:buFont typeface="Wingdings" panose="05000000000000000000" pitchFamily="2" charset="2"/>
              <a:buChar char="v"/>
            </a:pPr>
            <a:r>
              <a:rPr lang="es-ES" b="1" i="1" dirty="0"/>
              <a:t>Sobre todo </a:t>
            </a:r>
            <a:r>
              <a:rPr lang="es-ES" b="1" i="1" dirty="0">
                <a:solidFill>
                  <a:schemeClr val="accent5">
                    <a:lumMod val="20000"/>
                    <a:lumOff val="80000"/>
                  </a:schemeClr>
                </a:solidFill>
              </a:rPr>
              <a:t>debemos apoyarnos en la presencia permanente del ser con que ellos se relacionen habitualmente y que ellos quieran</a:t>
            </a:r>
            <a:r>
              <a:rPr lang="es-ES" b="1" i="1" dirty="0"/>
              <a:t>. Este apoyo es absolutamente </a:t>
            </a:r>
            <a:r>
              <a:rPr lang="es-ES" b="1" i="1" dirty="0">
                <a:solidFill>
                  <a:schemeClr val="accent5">
                    <a:lumMod val="20000"/>
                    <a:lumOff val="80000"/>
                  </a:schemeClr>
                </a:solidFill>
              </a:rPr>
              <a:t>indispensable para la seguridad emocional de nuestro paciente tanto adulto como niño </a:t>
            </a:r>
            <a:r>
              <a:rPr lang="es-ES" b="1" i="1" dirty="0"/>
              <a:t>especialmente este último</a:t>
            </a:r>
          </a:p>
          <a:p>
            <a:endParaRPr lang="es-ES" dirty="0"/>
          </a:p>
        </p:txBody>
      </p:sp>
    </p:spTree>
    <p:extLst>
      <p:ext uri="{BB962C8B-B14F-4D97-AF65-F5344CB8AC3E}">
        <p14:creationId xmlns:p14="http://schemas.microsoft.com/office/powerpoint/2010/main" val="3429156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764704"/>
            <a:ext cx="7920880" cy="5616624"/>
          </a:xfrm>
          <a:solidFill>
            <a:schemeClr val="accent3">
              <a:lumMod val="75000"/>
            </a:schemeClr>
          </a:solidFill>
          <a:ln w="76200">
            <a:solidFill>
              <a:srgbClr val="7030A0"/>
            </a:solidFill>
          </a:ln>
        </p:spPr>
      </p:pic>
    </p:spTree>
    <p:extLst>
      <p:ext uri="{BB962C8B-B14F-4D97-AF65-F5344CB8AC3E}">
        <p14:creationId xmlns:p14="http://schemas.microsoft.com/office/powerpoint/2010/main" val="2851176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10" name="9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260648"/>
            <a:ext cx="8352928" cy="6264696"/>
          </a:xfrm>
          <a:ln w="76200">
            <a:solidFill>
              <a:schemeClr val="accent3">
                <a:lumMod val="60000"/>
                <a:lumOff val="40000"/>
              </a:schemeClr>
            </a:solidFill>
          </a:ln>
        </p:spPr>
      </p:pic>
    </p:spTree>
    <p:extLst>
      <p:ext uri="{BB962C8B-B14F-4D97-AF65-F5344CB8AC3E}">
        <p14:creationId xmlns:p14="http://schemas.microsoft.com/office/powerpoint/2010/main" val="540211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404664"/>
            <a:ext cx="8229600" cy="6050144"/>
          </a:xfrm>
        </p:spPr>
        <p:txBody>
          <a:bodyPr>
            <a:normAutofit fontScale="92500"/>
          </a:bodyPr>
          <a:lstStyle/>
          <a:p>
            <a:pPr marL="64008" indent="0">
              <a:buNone/>
            </a:pPr>
            <a:r>
              <a:rPr lang="es-ES" sz="3200" b="1" i="1" dirty="0">
                <a:solidFill>
                  <a:schemeClr val="accent1"/>
                </a:solidFill>
              </a:rPr>
              <a:t>                 </a:t>
            </a:r>
            <a:r>
              <a:rPr lang="es-ES" sz="3200" b="1" i="1" u="sng" dirty="0">
                <a:solidFill>
                  <a:schemeClr val="accent1"/>
                </a:solidFill>
              </a:rPr>
              <a:t>DISCAPACIDAD FÍSICA </a:t>
            </a:r>
          </a:p>
          <a:p>
            <a:endParaRPr lang="es-ES" b="1" i="1" dirty="0"/>
          </a:p>
          <a:p>
            <a:pPr>
              <a:buFont typeface="Wingdings" pitchFamily="2" charset="2"/>
              <a:buChar char="v"/>
            </a:pPr>
            <a:r>
              <a:rPr lang="es-ES" b="1" i="1" dirty="0"/>
              <a:t>En las personas con discapacidad física se hace más difícil la generalización lo más común sería los problemas de salud buco-dental en las personas con problemas de motricidad. Por otro lado se ha de tener en cuenta e intentar solventar los problemas de accesibilidad de las personas con movilidad reducida o en silla de ruedas para acceder a los tratamientos a las instalaciones o en el uso del mobiliario de la consulta, como sillones, camillas. </a:t>
            </a:r>
          </a:p>
          <a:p>
            <a:endParaRPr lang="es-ES" dirty="0"/>
          </a:p>
        </p:txBody>
      </p:sp>
    </p:spTree>
    <p:extLst>
      <p:ext uri="{BB962C8B-B14F-4D97-AF65-F5344CB8AC3E}">
        <p14:creationId xmlns:p14="http://schemas.microsoft.com/office/powerpoint/2010/main" val="1216871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dirty="0"/>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260648"/>
            <a:ext cx="8352928" cy="6480720"/>
          </a:xfrm>
          <a:ln w="76200">
            <a:solidFill>
              <a:schemeClr val="accent3">
                <a:lumMod val="60000"/>
                <a:lumOff val="40000"/>
              </a:schemeClr>
            </a:solidFill>
          </a:ln>
        </p:spPr>
      </p:pic>
    </p:spTree>
    <p:extLst>
      <p:ext uri="{BB962C8B-B14F-4D97-AF65-F5344CB8AC3E}">
        <p14:creationId xmlns:p14="http://schemas.microsoft.com/office/powerpoint/2010/main" val="1247378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8" y="260648"/>
            <a:ext cx="8496944" cy="6408712"/>
          </a:xfrm>
          <a:ln w="76200">
            <a:solidFill>
              <a:schemeClr val="accent1"/>
            </a:solidFill>
          </a:ln>
        </p:spPr>
      </p:pic>
      <p:pic>
        <p:nvPicPr>
          <p:cNvPr id="5" name="3 Marcador de contenid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88640"/>
            <a:ext cx="8496944" cy="6408712"/>
          </a:xfrm>
          <a:prstGeom prst="rect">
            <a:avLst/>
          </a:prstGeom>
          <a:ln w="76200">
            <a:solidFill>
              <a:schemeClr val="accent1"/>
            </a:solidFill>
          </a:ln>
        </p:spPr>
      </p:pic>
    </p:spTree>
    <p:extLst>
      <p:ext uri="{BB962C8B-B14F-4D97-AF65-F5344CB8AC3E}">
        <p14:creationId xmlns:p14="http://schemas.microsoft.com/office/powerpoint/2010/main" val="3481704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260648"/>
            <a:ext cx="8640960" cy="6194127"/>
          </a:xfrm>
          <a:ln w="76200">
            <a:solidFill>
              <a:schemeClr val="accent6">
                <a:lumMod val="60000"/>
                <a:lumOff val="40000"/>
              </a:schemeClr>
            </a:solidFill>
          </a:ln>
        </p:spPr>
      </p:pic>
    </p:spTree>
    <p:extLst>
      <p:ext uri="{BB962C8B-B14F-4D97-AF65-F5344CB8AC3E}">
        <p14:creationId xmlns:p14="http://schemas.microsoft.com/office/powerpoint/2010/main" val="2631061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8" y="417247"/>
            <a:ext cx="8424936" cy="6408712"/>
          </a:xfrm>
          <a:ln w="76200">
            <a:solidFill>
              <a:schemeClr val="accent4">
                <a:lumMod val="40000"/>
                <a:lumOff val="60000"/>
              </a:schemeClr>
            </a:solidFill>
          </a:ln>
        </p:spPr>
      </p:pic>
    </p:spTree>
    <p:extLst>
      <p:ext uri="{BB962C8B-B14F-4D97-AF65-F5344CB8AC3E}">
        <p14:creationId xmlns:p14="http://schemas.microsoft.com/office/powerpoint/2010/main" val="3275553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188640"/>
            <a:ext cx="8435280" cy="6696744"/>
          </a:xfrm>
        </p:spPr>
        <p:txBody>
          <a:bodyPr>
            <a:normAutofit/>
          </a:bodyPr>
          <a:lstStyle/>
          <a:p>
            <a:pPr marL="64008" indent="0">
              <a:buNone/>
            </a:pPr>
            <a:r>
              <a:rPr lang="es-ES" sz="3600" b="1" i="1" dirty="0">
                <a:solidFill>
                  <a:schemeClr val="accent1"/>
                </a:solidFill>
              </a:rPr>
              <a:t>             </a:t>
            </a:r>
            <a:r>
              <a:rPr lang="es-ES" sz="3600" b="1" i="1" u="sng" dirty="0">
                <a:solidFill>
                  <a:schemeClr val="accent1"/>
                </a:solidFill>
              </a:rPr>
              <a:t>DISCAPACIDAD MENTAL </a:t>
            </a:r>
          </a:p>
          <a:p>
            <a:pPr>
              <a:buFont typeface="Wingdings" panose="05000000000000000000" pitchFamily="2" charset="2"/>
              <a:buChar char="v"/>
            </a:pPr>
            <a:endParaRPr lang="es-ES" sz="2400" b="1" i="1" dirty="0"/>
          </a:p>
          <a:p>
            <a:pPr marL="64008" indent="0">
              <a:buNone/>
            </a:pPr>
            <a:endParaRPr lang="es-ES" sz="2400" b="1" i="1" dirty="0"/>
          </a:p>
          <a:p>
            <a:pPr>
              <a:buFont typeface="Wingdings" panose="05000000000000000000" pitchFamily="2" charset="2"/>
              <a:buChar char="v"/>
            </a:pPr>
            <a:r>
              <a:rPr lang="es-ES" sz="2400" b="1" i="1" dirty="0"/>
              <a:t>Las personas con trastorno de salud mental </a:t>
            </a:r>
            <a:r>
              <a:rPr lang="es-ES" sz="2400" b="1" i="1" dirty="0">
                <a:solidFill>
                  <a:schemeClr val="accent1">
                    <a:lumMod val="60000"/>
                    <a:lumOff val="40000"/>
                  </a:schemeClr>
                </a:solidFill>
              </a:rPr>
              <a:t>son personas con una elevada predisposición para las enfermedades de la cavidad bucal,</a:t>
            </a:r>
            <a:r>
              <a:rPr lang="es-ES" sz="2400" b="1" i="1" dirty="0"/>
              <a:t> ocasionando la propia enfermedad mental, alteraciones en los sistemas reguladores del organismo que mantienen constantes determinadas del organismo como la temperatura, concentración de sales, cantidad de agua</a:t>
            </a:r>
            <a:r>
              <a:rPr lang="es-ES" sz="2400" dirty="0"/>
              <a:t>, </a:t>
            </a:r>
            <a:r>
              <a:rPr lang="es-ES" sz="2400" b="1" i="1" dirty="0"/>
              <a:t>que controlan la función oral. La mayoría de estos pacientes están bajo </a:t>
            </a:r>
            <a:r>
              <a:rPr lang="es-ES" sz="2400" b="1" i="1" dirty="0">
                <a:solidFill>
                  <a:schemeClr val="accent1">
                    <a:lumMod val="60000"/>
                    <a:lumOff val="40000"/>
                  </a:schemeClr>
                </a:solidFill>
              </a:rPr>
              <a:t>tratamiento farmacológico y a veces en una situación de riesgo social, lo que genera entre otros, problemas dentales.</a:t>
            </a:r>
          </a:p>
          <a:p>
            <a:endParaRPr lang="es-ES" dirty="0"/>
          </a:p>
        </p:txBody>
      </p:sp>
    </p:spTree>
    <p:extLst>
      <p:ext uri="{BB962C8B-B14F-4D97-AF65-F5344CB8AC3E}">
        <p14:creationId xmlns:p14="http://schemas.microsoft.com/office/powerpoint/2010/main" val="2129992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5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188640"/>
            <a:ext cx="8568952" cy="6264696"/>
          </a:xfrm>
          <a:ln w="76200">
            <a:solidFill>
              <a:schemeClr val="accent4">
                <a:lumMod val="60000"/>
                <a:lumOff val="40000"/>
              </a:schemeClr>
            </a:solidFill>
          </a:ln>
        </p:spPr>
      </p:pic>
    </p:spTree>
    <p:extLst>
      <p:ext uri="{BB962C8B-B14F-4D97-AF65-F5344CB8AC3E}">
        <p14:creationId xmlns:p14="http://schemas.microsoft.com/office/powerpoint/2010/main" val="3131552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87624" y="-243408"/>
            <a:ext cx="7499176" cy="1224136"/>
          </a:xfrm>
        </p:spPr>
        <p:txBody>
          <a:bodyPr/>
          <a:lstStyle/>
          <a:p>
            <a:r>
              <a:rPr lang="es-ES" b="1" i="1" u="sng" dirty="0"/>
              <a:t>PARALISIS CEREBRAL</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8" y="908720"/>
            <a:ext cx="8352928" cy="5328592"/>
          </a:xfrm>
          <a:ln w="76200">
            <a:solidFill>
              <a:schemeClr val="accent4">
                <a:lumMod val="60000"/>
                <a:lumOff val="40000"/>
              </a:schemeClr>
            </a:solidFill>
          </a:ln>
        </p:spPr>
      </p:pic>
      <p:pic>
        <p:nvPicPr>
          <p:cNvPr id="5" name="3 Marcador de contenid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96" y="928670"/>
            <a:ext cx="8352928" cy="5328592"/>
          </a:xfrm>
          <a:prstGeom prst="rect">
            <a:avLst/>
          </a:prstGeom>
          <a:ln w="76200">
            <a:solidFill>
              <a:schemeClr val="accent4">
                <a:lumMod val="60000"/>
                <a:lumOff val="40000"/>
              </a:schemeClr>
            </a:solidFill>
          </a:ln>
        </p:spPr>
      </p:pic>
    </p:spTree>
    <p:extLst>
      <p:ext uri="{BB962C8B-B14F-4D97-AF65-F5344CB8AC3E}">
        <p14:creationId xmlns:p14="http://schemas.microsoft.com/office/powerpoint/2010/main" val="2872525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59632" y="116632"/>
            <a:ext cx="6912768" cy="576064"/>
          </a:xfrm>
        </p:spPr>
        <p:txBody>
          <a:bodyPr>
            <a:normAutofit fontScale="90000"/>
          </a:bodyPr>
          <a:lstStyle/>
          <a:p>
            <a:r>
              <a:rPr lang="es-ES" b="1" i="1" u="sng" dirty="0"/>
              <a:t>SÍNDROME DE DAWM</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8" y="908720"/>
            <a:ext cx="8424936" cy="5688632"/>
          </a:xfrm>
          <a:ln w="76200">
            <a:solidFill>
              <a:schemeClr val="accent1"/>
            </a:solidFill>
          </a:ln>
        </p:spPr>
      </p:pic>
      <p:pic>
        <p:nvPicPr>
          <p:cNvPr id="5" name="3 Marcador de contenid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20" y="857232"/>
            <a:ext cx="8424936" cy="5688632"/>
          </a:xfrm>
          <a:prstGeom prst="rect">
            <a:avLst/>
          </a:prstGeom>
          <a:ln w="76200">
            <a:solidFill>
              <a:schemeClr val="accent1"/>
            </a:solidFill>
          </a:ln>
        </p:spPr>
      </p:pic>
    </p:spTree>
    <p:extLst>
      <p:ext uri="{BB962C8B-B14F-4D97-AF65-F5344CB8AC3E}">
        <p14:creationId xmlns:p14="http://schemas.microsoft.com/office/powerpoint/2010/main" val="1205002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8520" y="-459432"/>
            <a:ext cx="9577064" cy="2125958"/>
          </a:xfrm>
        </p:spPr>
        <p:txBody>
          <a:bodyPr>
            <a:normAutofit/>
          </a:bodyPr>
          <a:lstStyle/>
          <a:p>
            <a:r>
              <a:rPr lang="es-ES" sz="3200" b="1" i="1" u="sng" dirty="0">
                <a:effectLst/>
              </a:rPr>
              <a:t>ENFERMEDAD PERIODONTAL EN PACIENTES ADOLESCENTES CON SÍNDROME DE DOWN. </a:t>
            </a:r>
            <a:endParaRPr lang="es-ES" sz="3200" b="1" i="1" u="sng" dirty="0"/>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8" y="1412776"/>
            <a:ext cx="8568952" cy="4856261"/>
          </a:xfrm>
          <a:ln w="76200">
            <a:solidFill>
              <a:srgbClr val="FFFF00"/>
            </a:solidFill>
          </a:ln>
        </p:spPr>
      </p:pic>
      <p:pic>
        <p:nvPicPr>
          <p:cNvPr id="5" name="3 Marcador de contenid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58" y="1428736"/>
            <a:ext cx="8568952" cy="4856261"/>
          </a:xfrm>
          <a:prstGeom prst="rect">
            <a:avLst/>
          </a:prstGeom>
          <a:ln w="76200">
            <a:solidFill>
              <a:srgbClr val="FFFF00"/>
            </a:solidFill>
          </a:ln>
        </p:spPr>
      </p:pic>
    </p:spTree>
    <p:extLst>
      <p:ext uri="{BB962C8B-B14F-4D97-AF65-F5344CB8AC3E}">
        <p14:creationId xmlns:p14="http://schemas.microsoft.com/office/powerpoint/2010/main" val="2502104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116632"/>
            <a:ext cx="8229600" cy="720080"/>
          </a:xfrm>
        </p:spPr>
        <p:txBody>
          <a:bodyPr>
            <a:normAutofit fontScale="90000"/>
          </a:bodyPr>
          <a:lstStyle/>
          <a:p>
            <a:r>
              <a:rPr lang="es-ES" sz="4400" b="1" i="1" u="sng" dirty="0"/>
              <a:t>SÍNDROME DE GOLDENHAR</a:t>
            </a:r>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980728"/>
            <a:ext cx="4248472" cy="2736304"/>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sp>
        <p:nvSpPr>
          <p:cNvPr id="4" name="3 Rectángulo"/>
          <p:cNvSpPr/>
          <p:nvPr/>
        </p:nvSpPr>
        <p:spPr>
          <a:xfrm>
            <a:off x="611560" y="2690336"/>
            <a:ext cx="8352928" cy="4216539"/>
          </a:xfrm>
          <a:prstGeom prst="rect">
            <a:avLst/>
          </a:prstGeom>
        </p:spPr>
        <p:txBody>
          <a:bodyPr wrap="square">
            <a:spAutoFit/>
          </a:bodyPr>
          <a:lstStyle/>
          <a:p>
            <a:endParaRPr lang="pt-BR" sz="1400" b="1" dirty="0"/>
          </a:p>
          <a:p>
            <a:endParaRPr lang="pt-BR" sz="1400" b="1" dirty="0"/>
          </a:p>
          <a:p>
            <a:endParaRPr lang="pt-BR" sz="1400" b="1" dirty="0"/>
          </a:p>
          <a:p>
            <a:endParaRPr lang="pt-BR" sz="1400" b="1" dirty="0"/>
          </a:p>
          <a:p>
            <a:endParaRPr lang="pt-BR" sz="1400" b="1" dirty="0"/>
          </a:p>
          <a:p>
            <a:r>
              <a:rPr lang="pt-BR" b="1" i="1" dirty="0"/>
              <a:t>Figura 1. Tríada característica </a:t>
            </a:r>
            <a:r>
              <a:rPr lang="pt-BR" b="1" i="1" dirty="0" err="1"/>
              <a:t>del</a:t>
            </a:r>
            <a:r>
              <a:rPr lang="pt-BR" b="1" i="1" dirty="0"/>
              <a:t>  Síndrome de </a:t>
            </a:r>
            <a:r>
              <a:rPr lang="pt-BR" b="1" i="1" dirty="0" err="1"/>
              <a:t>Goldenhar</a:t>
            </a:r>
            <a:r>
              <a:rPr lang="pt-BR" b="1" i="1" dirty="0"/>
              <a:t>:</a:t>
            </a:r>
          </a:p>
          <a:p>
            <a:r>
              <a:rPr lang="es-ES" b="1" i="1" dirty="0"/>
              <a:t>apéndice </a:t>
            </a:r>
            <a:r>
              <a:rPr lang="es-ES" b="1" i="1" dirty="0" err="1"/>
              <a:t>Preauricular</a:t>
            </a:r>
            <a:r>
              <a:rPr lang="es-ES" b="1" i="1" dirty="0"/>
              <a:t>, </a:t>
            </a:r>
            <a:r>
              <a:rPr lang="es-ES" b="1" i="1" dirty="0" err="1"/>
              <a:t>Dermoide</a:t>
            </a:r>
            <a:r>
              <a:rPr lang="es-ES" b="1" i="1" dirty="0"/>
              <a:t> </a:t>
            </a:r>
            <a:r>
              <a:rPr lang="es-ES" b="1" i="1" dirty="0" err="1"/>
              <a:t>Epibulbar</a:t>
            </a:r>
            <a:r>
              <a:rPr lang="es-ES" b="1" i="1" dirty="0"/>
              <a:t> y Fístula</a:t>
            </a:r>
          </a:p>
          <a:p>
            <a:r>
              <a:rPr lang="es-ES" b="1" i="1" dirty="0" err="1"/>
              <a:t>Preauricular</a:t>
            </a:r>
            <a:r>
              <a:rPr lang="es-ES" b="1" i="1" dirty="0"/>
              <a:t>. </a:t>
            </a:r>
            <a:r>
              <a:rPr lang="es-ES" b="1" i="1" dirty="0">
                <a:solidFill>
                  <a:schemeClr val="accent5">
                    <a:lumMod val="60000"/>
                    <a:lumOff val="40000"/>
                  </a:schemeClr>
                </a:solidFill>
              </a:rPr>
              <a:t>Los Apéndices  </a:t>
            </a:r>
            <a:r>
              <a:rPr lang="es-ES" b="1" i="1" dirty="0" err="1">
                <a:solidFill>
                  <a:schemeClr val="accent5">
                    <a:lumMod val="60000"/>
                    <a:lumOff val="40000"/>
                  </a:schemeClr>
                </a:solidFill>
              </a:rPr>
              <a:t>Preauriculares</a:t>
            </a:r>
            <a:r>
              <a:rPr lang="es-ES" b="1" i="1" dirty="0">
                <a:solidFill>
                  <a:schemeClr val="accent5">
                    <a:lumMod val="60000"/>
                    <a:lumOff val="40000"/>
                  </a:schemeClr>
                </a:solidFill>
              </a:rPr>
              <a:t> </a:t>
            </a:r>
            <a:r>
              <a:rPr lang="es-ES" b="1" i="1" dirty="0"/>
              <a:t>son anomalías congénitas del pabellón auricular que se presentan con relativa frecuencia.</a:t>
            </a:r>
          </a:p>
          <a:p>
            <a:r>
              <a:rPr lang="es-ES" b="1" i="1" dirty="0" err="1">
                <a:solidFill>
                  <a:schemeClr val="accent5">
                    <a:lumMod val="60000"/>
                    <a:lumOff val="40000"/>
                  </a:schemeClr>
                </a:solidFill>
              </a:rPr>
              <a:t>Dermoide</a:t>
            </a:r>
            <a:r>
              <a:rPr lang="es-ES" b="1" i="1" dirty="0">
                <a:solidFill>
                  <a:schemeClr val="accent5">
                    <a:lumMod val="60000"/>
                    <a:lumOff val="40000"/>
                  </a:schemeClr>
                </a:solidFill>
              </a:rPr>
              <a:t> </a:t>
            </a:r>
            <a:r>
              <a:rPr lang="es-ES" b="1" i="1" dirty="0" err="1">
                <a:solidFill>
                  <a:schemeClr val="accent5">
                    <a:lumMod val="60000"/>
                    <a:lumOff val="40000"/>
                  </a:schemeClr>
                </a:solidFill>
              </a:rPr>
              <a:t>Epibulbar</a:t>
            </a:r>
            <a:r>
              <a:rPr lang="es-ES" b="1" i="1" dirty="0">
                <a:solidFill>
                  <a:schemeClr val="accent5">
                    <a:lumMod val="60000"/>
                    <a:lumOff val="40000"/>
                  </a:schemeClr>
                </a:solidFill>
              </a:rPr>
              <a:t> </a:t>
            </a:r>
            <a:r>
              <a:rPr lang="es-ES" b="1" i="1" dirty="0"/>
              <a:t>La </a:t>
            </a:r>
            <a:r>
              <a:rPr lang="es-ES" b="1" i="1" dirty="0" err="1"/>
              <a:t>esclera</a:t>
            </a:r>
            <a:r>
              <a:rPr lang="es-ES" b="1" i="1" dirty="0"/>
              <a:t> invade la córnea. </a:t>
            </a:r>
            <a:r>
              <a:rPr lang="es-ES" b="1" i="1" dirty="0">
                <a:solidFill>
                  <a:schemeClr val="accent5">
                    <a:lumMod val="60000"/>
                    <a:lumOff val="40000"/>
                  </a:schemeClr>
                </a:solidFill>
              </a:rPr>
              <a:t>Fístula </a:t>
            </a:r>
            <a:r>
              <a:rPr lang="es-ES" b="1" i="1" dirty="0" err="1">
                <a:solidFill>
                  <a:schemeClr val="accent5">
                    <a:lumMod val="60000"/>
                    <a:lumOff val="40000"/>
                  </a:schemeClr>
                </a:solidFill>
              </a:rPr>
              <a:t>Preauricular</a:t>
            </a:r>
            <a:r>
              <a:rPr lang="es-ES" b="1" i="1" dirty="0">
                <a:solidFill>
                  <a:schemeClr val="accent5">
                    <a:lumMod val="60000"/>
                    <a:lumOff val="40000"/>
                  </a:schemeClr>
                </a:solidFill>
              </a:rPr>
              <a:t> </a:t>
            </a:r>
            <a:r>
              <a:rPr lang="es-ES" b="1" i="1" dirty="0"/>
              <a:t>Se trata de una afección que aparece por delante de la oreja de uno o ambos lados. Se visualiza como un punto o un pequeño orificio. Por dentro del orificio existe un conducto muy angosto y no visible externamente que, en general, termina en un fondo de saco a algunos milímetros del origen en la piel hacia adentro. Su longitud es variable pudiendo, en ocasiones, finalizar en la glándula parótida</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7422" y="928670"/>
            <a:ext cx="4248472" cy="2736304"/>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422" y="1000108"/>
            <a:ext cx="4248472" cy="2736304"/>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43208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99392"/>
            <a:ext cx="8229600" cy="1440160"/>
          </a:xfrm>
        </p:spPr>
        <p:txBody>
          <a:bodyPr>
            <a:normAutofit fontScale="90000"/>
          </a:bodyPr>
          <a:lstStyle/>
          <a:p>
            <a:r>
              <a:rPr lang="es-ES" sz="2800" b="1" i="1" u="sng" dirty="0"/>
              <a:t>EVALUACIÓN PREOPERATORIA DEL SÍNDROME DE GOLDENHAR PARA REHABILITACIÓN BUCAL BAJO ANESTESIA GENERAL</a:t>
            </a: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412776"/>
            <a:ext cx="7344816" cy="4680520"/>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sp>
        <p:nvSpPr>
          <p:cNvPr id="4" name="3 Rectángulo"/>
          <p:cNvSpPr/>
          <p:nvPr/>
        </p:nvSpPr>
        <p:spPr>
          <a:xfrm>
            <a:off x="2286000" y="2967335"/>
            <a:ext cx="6678488" cy="3693319"/>
          </a:xfrm>
          <a:prstGeom prst="rect">
            <a:avLst/>
          </a:prstGeom>
        </p:spPr>
        <p:txBody>
          <a:bodyPr wrap="square">
            <a:spAutoFit/>
          </a:bodyPr>
          <a:lstStyle/>
          <a:p>
            <a:endParaRPr lang="es-ES" b="1" dirty="0"/>
          </a:p>
          <a:p>
            <a:endParaRPr lang="es-ES" b="1" dirty="0"/>
          </a:p>
          <a:p>
            <a:endParaRPr lang="es-ES" b="1" dirty="0"/>
          </a:p>
          <a:p>
            <a:endParaRPr lang="es-ES" b="1" dirty="0"/>
          </a:p>
          <a:p>
            <a:endParaRPr lang="es-ES" b="1" dirty="0"/>
          </a:p>
          <a:p>
            <a:endParaRPr lang="es-ES" b="1" dirty="0"/>
          </a:p>
          <a:p>
            <a:endParaRPr lang="es-ES" b="1" dirty="0"/>
          </a:p>
          <a:p>
            <a:endParaRPr lang="es-ES" b="1" dirty="0"/>
          </a:p>
          <a:p>
            <a:endParaRPr lang="es-ES" b="1" dirty="0"/>
          </a:p>
          <a:p>
            <a:endParaRPr lang="es-ES" b="1" dirty="0"/>
          </a:p>
          <a:p>
            <a:r>
              <a:rPr lang="es-ES" i="1" dirty="0"/>
              <a:t>                                                                   </a:t>
            </a:r>
          </a:p>
          <a:p>
            <a:endParaRPr lang="es-ES" i="1" dirty="0"/>
          </a:p>
          <a:p>
            <a:r>
              <a:rPr lang="es-ES" i="1" dirty="0"/>
              <a:t>Figura 2. Antes y después de la rehabilitación  bucal.</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0100" y="1428736"/>
            <a:ext cx="7344816" cy="4680520"/>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62" y="1428736"/>
            <a:ext cx="7344816" cy="4680520"/>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27622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71400"/>
            <a:ext cx="8229600" cy="936104"/>
          </a:xfrm>
        </p:spPr>
        <p:txBody>
          <a:bodyPr>
            <a:noAutofit/>
          </a:bodyPr>
          <a:lstStyle/>
          <a:p>
            <a:br>
              <a:rPr lang="es-ES" sz="2000" b="1" i="1" u="sng" dirty="0">
                <a:effectLst/>
              </a:rPr>
            </a:br>
            <a:br>
              <a:rPr lang="es-ES" sz="2000" b="1" i="1" u="sng" dirty="0">
                <a:effectLst/>
              </a:rPr>
            </a:br>
            <a:r>
              <a:rPr lang="es-ES" sz="2400" b="1" i="1" u="sng" dirty="0">
                <a:effectLst/>
              </a:rPr>
              <a:t>PARTICULARIDADES DE LAS TÉCNICAS DE  CONTENCIÓN FÍSICA CON SEDACIÓN CONSCIENTE Y ANESTESIA GENERAL</a:t>
            </a:r>
          </a:p>
        </p:txBody>
      </p:sp>
      <p:sp>
        <p:nvSpPr>
          <p:cNvPr id="3" name="2 Marcador de contenido"/>
          <p:cNvSpPr>
            <a:spLocks noGrp="1"/>
          </p:cNvSpPr>
          <p:nvPr>
            <p:ph idx="1"/>
          </p:nvPr>
        </p:nvSpPr>
        <p:spPr>
          <a:xfrm>
            <a:off x="-180528" y="548680"/>
            <a:ext cx="9505056" cy="6408712"/>
          </a:xfrm>
        </p:spPr>
        <p:txBody>
          <a:bodyPr>
            <a:noAutofit/>
          </a:bodyPr>
          <a:lstStyle/>
          <a:p>
            <a:pPr>
              <a:buFont typeface="Wingdings" panose="05000000000000000000" pitchFamily="2" charset="2"/>
              <a:buChar char="v"/>
            </a:pPr>
            <a:endParaRPr lang="es-ES" sz="2400" b="1" i="1" dirty="0"/>
          </a:p>
          <a:p>
            <a:pPr>
              <a:buFont typeface="Wingdings" panose="05000000000000000000" pitchFamily="2" charset="2"/>
              <a:buChar char="v"/>
            </a:pPr>
            <a:endParaRPr lang="es-ES" sz="2400" b="1" i="1" dirty="0"/>
          </a:p>
          <a:p>
            <a:pPr>
              <a:buFont typeface="Wingdings" panose="05000000000000000000" pitchFamily="2" charset="2"/>
              <a:buChar char="v"/>
            </a:pPr>
            <a:r>
              <a:rPr lang="es-ES" sz="2400" b="1" i="1" dirty="0"/>
              <a:t>Las técnicas de contención física  son de elección  cuando </a:t>
            </a:r>
            <a:r>
              <a:rPr lang="es-ES" sz="2400" b="1" i="1" dirty="0">
                <a:solidFill>
                  <a:srgbClr val="92D050"/>
                </a:solidFill>
              </a:rPr>
              <a:t>el paciente presenta alteraciones motoras  </a:t>
            </a:r>
            <a:r>
              <a:rPr lang="es-ES" sz="2400" b="1" i="1" dirty="0"/>
              <a:t>asociada con </a:t>
            </a:r>
            <a:r>
              <a:rPr lang="es-ES" sz="2400" b="1" i="1" dirty="0">
                <a:solidFill>
                  <a:srgbClr val="92D050"/>
                </a:solidFill>
              </a:rPr>
              <a:t>movimientos involuntarios que requieran un  control de los mismos. </a:t>
            </a:r>
          </a:p>
          <a:p>
            <a:pPr>
              <a:buFont typeface="Wingdings" panose="05000000000000000000" pitchFamily="2" charset="2"/>
              <a:buChar char="v"/>
            </a:pPr>
            <a:r>
              <a:rPr lang="es-ES" sz="2400" b="1" i="1" dirty="0"/>
              <a:t>En los casos que debamos aplicarlos </a:t>
            </a:r>
            <a:r>
              <a:rPr lang="es-ES" sz="2400" b="1" i="1" dirty="0">
                <a:solidFill>
                  <a:srgbClr val="92D050"/>
                </a:solidFill>
              </a:rPr>
              <a:t>se deberá motivar y preparar al individuo</a:t>
            </a:r>
            <a:r>
              <a:rPr lang="es-ES" sz="2400" b="1" i="1" dirty="0"/>
              <a:t> con el   fin de </a:t>
            </a:r>
            <a:r>
              <a:rPr lang="es-ES" sz="2400" b="1" i="1" dirty="0">
                <a:solidFill>
                  <a:srgbClr val="92D050"/>
                </a:solidFill>
              </a:rPr>
              <a:t>evitar cualquier situación traumática</a:t>
            </a:r>
            <a:r>
              <a:rPr lang="es-ES" sz="2400" b="1" i="1" dirty="0"/>
              <a:t>.  Luego de trabajar escalonadamente con técnicas de motivaciones graduales y </a:t>
            </a:r>
            <a:r>
              <a:rPr lang="es-ES" sz="2400" b="1" i="1" dirty="0">
                <a:solidFill>
                  <a:srgbClr val="92D050"/>
                </a:solidFill>
              </a:rPr>
              <a:t>no logrando la cooperación para tratamientos que requieran intervención de mayor tiempo o complejidad</a:t>
            </a:r>
            <a:r>
              <a:rPr lang="es-ES" sz="2400" b="1" i="1" dirty="0"/>
              <a:t>  se deberá acudir a la </a:t>
            </a:r>
            <a:r>
              <a:rPr lang="es-ES" sz="2400" b="1" i="1" dirty="0">
                <a:solidFill>
                  <a:srgbClr val="92D050"/>
                </a:solidFill>
              </a:rPr>
              <a:t>atención bajo sedación farmacológica</a:t>
            </a:r>
            <a:r>
              <a:rPr lang="es-ES" sz="2400" b="1" i="1" dirty="0"/>
              <a:t>, realizando la consulta previamente con el </a:t>
            </a:r>
            <a:r>
              <a:rPr lang="es-ES" sz="2400" b="1" i="1" dirty="0">
                <a:solidFill>
                  <a:srgbClr val="92D050"/>
                </a:solidFill>
              </a:rPr>
              <a:t>médico clínico  pediatra ó neurólogo.</a:t>
            </a:r>
          </a:p>
        </p:txBody>
      </p:sp>
    </p:spTree>
    <p:extLst>
      <p:ext uri="{BB962C8B-B14F-4D97-AF65-F5344CB8AC3E}">
        <p14:creationId xmlns:p14="http://schemas.microsoft.com/office/powerpoint/2010/main" val="4176193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332656"/>
            <a:ext cx="8229600" cy="6122152"/>
          </a:xfrm>
        </p:spPr>
        <p:txBody>
          <a:bodyPr>
            <a:normAutofit fontScale="70000" lnSpcReduction="20000"/>
          </a:bodyPr>
          <a:lstStyle/>
          <a:p>
            <a:pPr>
              <a:buFont typeface="Wingdings" panose="05000000000000000000" pitchFamily="2" charset="2"/>
              <a:buChar char="v"/>
            </a:pPr>
            <a:r>
              <a:rPr lang="es-ES" sz="3200" b="1" i="1" dirty="0"/>
              <a:t>Por último en los casos más severos donde  </a:t>
            </a:r>
            <a:r>
              <a:rPr lang="es-ES" sz="3200" b="1" i="1" dirty="0">
                <a:solidFill>
                  <a:srgbClr val="92D050"/>
                </a:solidFill>
              </a:rPr>
              <a:t>no  puede lograrse  una mínima adaptación </a:t>
            </a:r>
            <a:r>
              <a:rPr lang="es-ES" sz="3200" b="1" i="1" dirty="0"/>
              <a:t>de la </a:t>
            </a:r>
            <a:r>
              <a:rPr lang="es-ES" sz="3200" b="1" i="1" dirty="0">
                <a:solidFill>
                  <a:srgbClr val="92D050"/>
                </a:solidFill>
              </a:rPr>
              <a:t>situación odontológica </a:t>
            </a:r>
            <a:r>
              <a:rPr lang="es-ES" sz="3200" b="1" i="1" dirty="0"/>
              <a:t>será necesario recurrir a la atención bajo </a:t>
            </a:r>
            <a:r>
              <a:rPr lang="es-ES" sz="3200" b="1" i="1" dirty="0">
                <a:solidFill>
                  <a:srgbClr val="92D050"/>
                </a:solidFill>
              </a:rPr>
              <a:t>anestesia general</a:t>
            </a:r>
            <a:r>
              <a:rPr lang="es-ES" sz="3200" b="1" i="1" dirty="0"/>
              <a:t>, </a:t>
            </a:r>
            <a:r>
              <a:rPr lang="es-ES" sz="3200" b="1" i="1" dirty="0">
                <a:solidFill>
                  <a:srgbClr val="92D050"/>
                </a:solidFill>
              </a:rPr>
              <a:t>con el compromiso  de realizar los controles y el  monitoreo del tratamiento realizado. </a:t>
            </a:r>
          </a:p>
          <a:p>
            <a:pPr>
              <a:buFont typeface="Wingdings" panose="05000000000000000000" pitchFamily="2" charset="2"/>
              <a:buChar char="v"/>
            </a:pPr>
            <a:endParaRPr lang="es-ES" sz="3200" b="1" i="1" u="sng" dirty="0"/>
          </a:p>
          <a:p>
            <a:pPr>
              <a:buFont typeface="Wingdings" panose="05000000000000000000" pitchFamily="2" charset="2"/>
              <a:buChar char="v"/>
            </a:pPr>
            <a:r>
              <a:rPr lang="es-ES" sz="3200" b="1" i="1" u="sng" dirty="0"/>
              <a:t>Sedación consciente</a:t>
            </a:r>
            <a:r>
              <a:rPr lang="es-ES" sz="3200" b="1" i="1" dirty="0"/>
              <a:t>: Es el estado en el que el paciente se encuentra  con un </a:t>
            </a:r>
            <a:r>
              <a:rPr lang="es-ES" sz="3200" b="1" i="1" dirty="0">
                <a:solidFill>
                  <a:srgbClr val="92D050"/>
                </a:solidFill>
              </a:rPr>
              <a:t>nivel de conciencia deprimido </a:t>
            </a:r>
            <a:r>
              <a:rPr lang="es-ES" sz="3200" b="1" i="1" dirty="0"/>
              <a:t>en un </a:t>
            </a:r>
            <a:r>
              <a:rPr lang="es-ES" sz="3200" b="1" i="1" dirty="0">
                <a:solidFill>
                  <a:srgbClr val="92D050"/>
                </a:solidFill>
              </a:rPr>
              <a:t>grado mínimo (</a:t>
            </a:r>
            <a:r>
              <a:rPr lang="es-ES" sz="2900" b="1" i="1" dirty="0"/>
              <a:t>La escala de coma de Glasgow es una valoración del nivel de conciencia consistente en la evaluación de tres criterios de observación clínica: la respuesta ocular, la respuesta verbal y la respuesta motora</a:t>
            </a:r>
            <a:r>
              <a:rPr lang="es-ES" sz="2400" dirty="0"/>
              <a:t>)</a:t>
            </a:r>
            <a:r>
              <a:rPr lang="es-ES" sz="3200" b="1" i="1" dirty="0"/>
              <a:t>, en  el cual conserva </a:t>
            </a:r>
            <a:r>
              <a:rPr lang="es-ES" sz="3200" b="1" i="1" dirty="0">
                <a:solidFill>
                  <a:srgbClr val="92D050"/>
                </a:solidFill>
              </a:rPr>
              <a:t>permeabilidad respiratoria</a:t>
            </a:r>
            <a:r>
              <a:rPr lang="es-ES" sz="3200" b="1" i="1" dirty="0"/>
              <a:t>(una vía respiratoria permeable es una que está abierta y clara donde el paciente es capaz de inhalar oxígeno y exhalar dióxido de carbono</a:t>
            </a:r>
            <a:r>
              <a:rPr lang="es-ES" sz="3200" b="1" i="1" dirty="0">
                <a:solidFill>
                  <a:srgbClr val="92D050"/>
                </a:solidFill>
              </a:rPr>
              <a:t>)</a:t>
            </a:r>
            <a:r>
              <a:rPr lang="es-ES" sz="2600" dirty="0"/>
              <a:t>,</a:t>
            </a:r>
            <a:r>
              <a:rPr lang="es-ES" sz="3200" b="1" i="1" dirty="0">
                <a:solidFill>
                  <a:srgbClr val="92D050"/>
                </a:solidFill>
              </a:rPr>
              <a:t>  reflejos protectores </a:t>
            </a:r>
            <a:r>
              <a:rPr lang="es-ES" sz="3200" b="1" i="1" dirty="0"/>
              <a:t>y posee la capacidad de responder a </a:t>
            </a:r>
            <a:r>
              <a:rPr lang="es-ES" sz="3200" b="1" i="1" dirty="0">
                <a:solidFill>
                  <a:srgbClr val="92D050"/>
                </a:solidFill>
              </a:rPr>
              <a:t>estímulos físicos y verbales de manera adecuada.</a:t>
            </a:r>
            <a:r>
              <a:rPr lang="es-ES" sz="3200" b="1" i="1" dirty="0"/>
              <a:t> La sedación consciente </a:t>
            </a:r>
            <a:r>
              <a:rPr lang="es-ES" sz="3200" b="1" i="1" dirty="0">
                <a:solidFill>
                  <a:srgbClr val="92D050"/>
                </a:solidFill>
              </a:rPr>
              <a:t>es posible de lograr aplicando un fármaco por vía oral. </a:t>
            </a:r>
          </a:p>
          <a:p>
            <a:endParaRPr lang="es-ES" dirty="0"/>
          </a:p>
        </p:txBody>
      </p:sp>
    </p:spTree>
    <p:extLst>
      <p:ext uri="{BB962C8B-B14F-4D97-AF65-F5344CB8AC3E}">
        <p14:creationId xmlns:p14="http://schemas.microsoft.com/office/powerpoint/2010/main" val="2234912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8" y="188641"/>
            <a:ext cx="8424936" cy="4536503"/>
          </a:xfrm>
        </p:spPr>
      </p:pic>
      <p:sp>
        <p:nvSpPr>
          <p:cNvPr id="5" name="4 Rectángulo"/>
          <p:cNvSpPr/>
          <p:nvPr/>
        </p:nvSpPr>
        <p:spPr>
          <a:xfrm>
            <a:off x="2286000" y="2690336"/>
            <a:ext cx="4572000" cy="3416320"/>
          </a:xfrm>
          <a:prstGeom prst="rect">
            <a:avLst/>
          </a:prstGeom>
        </p:spPr>
        <p:txBody>
          <a:bodyPr>
            <a:spAutoFit/>
          </a:bodyPr>
          <a:lstStyle/>
          <a:p>
            <a:endParaRPr lang="es-ES" i="1" dirty="0"/>
          </a:p>
          <a:p>
            <a:endParaRPr lang="es-ES" i="1" dirty="0"/>
          </a:p>
          <a:p>
            <a:endParaRPr lang="es-ES" i="1" dirty="0"/>
          </a:p>
          <a:p>
            <a:endParaRPr lang="es-ES" i="1" dirty="0"/>
          </a:p>
          <a:p>
            <a:endParaRPr lang="es-ES" i="1" dirty="0"/>
          </a:p>
          <a:p>
            <a:endParaRPr lang="es-ES" i="1" dirty="0"/>
          </a:p>
          <a:p>
            <a:endParaRPr lang="es-ES" i="1" dirty="0"/>
          </a:p>
          <a:p>
            <a:endParaRPr lang="es-ES" i="1" dirty="0"/>
          </a:p>
          <a:p>
            <a:r>
              <a:rPr lang="es-ES" b="1" i="1" dirty="0"/>
              <a:t>Ataxia nombre femenino</a:t>
            </a:r>
          </a:p>
          <a:p>
            <a:r>
              <a:rPr lang="es-ES" b="1" i="1" dirty="0"/>
              <a:t>Dificultad de coordinación de los movimientos, característica de ciertas enfermedades neurológicas</a:t>
            </a:r>
            <a:r>
              <a:rPr lang="es-ES" dirty="0"/>
              <a:t>.</a:t>
            </a:r>
          </a:p>
        </p:txBody>
      </p:sp>
      <p:pic>
        <p:nvPicPr>
          <p:cNvPr id="6" name="3 Marcador de contenid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928" y="341041"/>
            <a:ext cx="8424936" cy="4536503"/>
          </a:xfrm>
          <a:prstGeom prst="rect">
            <a:avLst/>
          </a:prstGeom>
        </p:spPr>
      </p:pic>
    </p:spTree>
    <p:extLst>
      <p:ext uri="{BB962C8B-B14F-4D97-AF65-F5344CB8AC3E}">
        <p14:creationId xmlns:p14="http://schemas.microsoft.com/office/powerpoint/2010/main" val="4164179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60648"/>
            <a:ext cx="8363272" cy="6408712"/>
          </a:xfrm>
        </p:spPr>
        <p:txBody>
          <a:bodyPr>
            <a:normAutofit fontScale="85000" lnSpcReduction="20000"/>
          </a:bodyPr>
          <a:lstStyle/>
          <a:p>
            <a:pPr>
              <a:buFont typeface="Wingdings" panose="05000000000000000000" pitchFamily="2" charset="2"/>
              <a:buChar char="v"/>
            </a:pPr>
            <a:endParaRPr lang="es-ES" b="1" i="1" dirty="0"/>
          </a:p>
          <a:p>
            <a:pPr>
              <a:buFont typeface="Wingdings" panose="05000000000000000000" pitchFamily="2" charset="2"/>
              <a:buChar char="v"/>
            </a:pPr>
            <a:r>
              <a:rPr lang="es-ES" b="1" i="1" dirty="0"/>
              <a:t>En los términos de la </a:t>
            </a:r>
            <a:r>
              <a:rPr lang="es-ES" b="1" i="1" dirty="0">
                <a:hlinkClick r:id="rId2" tooltip="Psiquiatría"/>
              </a:rPr>
              <a:t>psiquiatría</a:t>
            </a:r>
            <a:r>
              <a:rPr lang="es-ES" b="1" i="1" dirty="0"/>
              <a:t> un trauma es definido, indirectamente, como "exposición personal directa a un suceso que envuelve amenaza real o potencial de muerte o grave daño u otras amenazas a la integridad física personal, o ser testigo de un suceso que envuelve muerte, daño o amenaza a la integridad física de otra persona, o enterarse de la muerte no esperada o violenta, daño serio, amenaza de muerte o daño experimentados por un miembro de la familia u otra relación cercana (criterio A 1). La respuesta de la persona al suceso debe envolver miedo intenso, sentido de incapacidad de ejercer control u horror. En niños, la reacción debe envolver comportamientos agitados o desorganizados (criterio A 2)" (</a:t>
            </a:r>
            <a:r>
              <a:rPr lang="es-ES" b="1" i="1" dirty="0">
                <a:hlinkClick r:id="rId3" tooltip="Trastorno por estrés postraumático"/>
              </a:rPr>
              <a:t>Trastorno por estrés postraumático</a:t>
            </a:r>
            <a:r>
              <a:rPr lang="es-ES" b="1" i="1" dirty="0"/>
              <a:t> en </a:t>
            </a:r>
            <a:r>
              <a:rPr lang="es-ES" b="1" i="1" u="sng" dirty="0">
                <a:hlinkClick r:id="rId4" tooltip="Manual diagnóstico y estadístico de los trastornos mentales"/>
              </a:rPr>
              <a:t>DSM- IV</a:t>
            </a:r>
            <a:r>
              <a:rPr lang="es-ES" b="1" i="1" dirty="0"/>
              <a:t>).</a:t>
            </a:r>
          </a:p>
        </p:txBody>
      </p:sp>
    </p:spTree>
    <p:extLst>
      <p:ext uri="{BB962C8B-B14F-4D97-AF65-F5344CB8AC3E}">
        <p14:creationId xmlns:p14="http://schemas.microsoft.com/office/powerpoint/2010/main" val="1576414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buFont typeface="Wingdings" panose="05000000000000000000" pitchFamily="2" charset="2"/>
              <a:buChar char="v"/>
            </a:pPr>
            <a:r>
              <a:rPr lang="es-ES" b="1" i="1" dirty="0">
                <a:ln w="50800"/>
                <a:solidFill>
                  <a:schemeClr val="accent2">
                    <a:lumMod val="20000"/>
                    <a:lumOff val="80000"/>
                  </a:schemeClr>
                </a:solidFill>
              </a:rPr>
              <a:t>Al unir estos tres conceptos se entiende que no solo se trata de una persona que presenta una patología, sino que como consecuencia de la misma, no puede desarrollar sus potencialidades en su vida y en su medio social.</a:t>
            </a:r>
            <a:endParaRPr lang="es-ES" dirty="0">
              <a:solidFill>
                <a:schemeClr val="accent2">
                  <a:lumMod val="20000"/>
                  <a:lumOff val="80000"/>
                </a:schemeClr>
              </a:solidFill>
            </a:endParaRPr>
          </a:p>
          <a:p>
            <a:pPr>
              <a:buFont typeface="Wingdings" panose="05000000000000000000" pitchFamily="2" charset="2"/>
              <a:buChar char="v"/>
            </a:pPr>
            <a:endParaRPr lang="es-ES" dirty="0"/>
          </a:p>
        </p:txBody>
      </p:sp>
    </p:spTree>
    <p:extLst>
      <p:ext uri="{BB962C8B-B14F-4D97-AF65-F5344CB8AC3E}">
        <p14:creationId xmlns:p14="http://schemas.microsoft.com/office/powerpoint/2010/main" val="793402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dirty="0"/>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260648"/>
            <a:ext cx="8568952" cy="6408712"/>
          </a:xfrm>
        </p:spPr>
      </p:pic>
      <p:pic>
        <p:nvPicPr>
          <p:cNvPr id="5" name="3 Marcador de contenid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88640"/>
            <a:ext cx="8568952" cy="6408712"/>
          </a:xfrm>
          <a:prstGeom prst="rect">
            <a:avLst/>
          </a:prstGeom>
        </p:spPr>
      </p:pic>
    </p:spTree>
    <p:extLst>
      <p:ext uri="{BB962C8B-B14F-4D97-AF65-F5344CB8AC3E}">
        <p14:creationId xmlns:p14="http://schemas.microsoft.com/office/powerpoint/2010/main" val="3188105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0034" y="0"/>
            <a:ext cx="8286808" cy="6143047"/>
          </a:xfrm>
          <a:ln w="76200">
            <a:solidFill>
              <a:srgbClr val="92D050"/>
            </a:solid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0"/>
            <a:ext cx="8229600" cy="476672"/>
          </a:xfrm>
        </p:spPr>
        <p:txBody>
          <a:bodyPr>
            <a:noAutofit/>
          </a:bodyPr>
          <a:lstStyle/>
          <a:p>
            <a:r>
              <a:rPr lang="es-ES" sz="1800" b="1" i="1" dirty="0"/>
              <a:t>              </a:t>
            </a:r>
            <a:r>
              <a:rPr lang="es-ES" sz="1800" b="1" i="1" u="sng" dirty="0"/>
              <a:t>ANESTESIA GENERAL SÍNDROME DE WILLIANS</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5616" y="476672"/>
            <a:ext cx="7200800" cy="4176464"/>
          </a:xfrm>
          <a:ln w="28575">
            <a:solidFill>
              <a:srgbClr val="FFFF00"/>
            </a:solidFill>
          </a:ln>
        </p:spPr>
      </p:pic>
      <p:sp>
        <p:nvSpPr>
          <p:cNvPr id="5" name="4 Rectángulo"/>
          <p:cNvSpPr/>
          <p:nvPr/>
        </p:nvSpPr>
        <p:spPr>
          <a:xfrm>
            <a:off x="107504" y="1720840"/>
            <a:ext cx="9145016" cy="4862870"/>
          </a:xfrm>
          <a:prstGeom prst="rect">
            <a:avLst/>
          </a:prstGeom>
        </p:spPr>
        <p:txBody>
          <a:bodyPr wrap="square">
            <a:spAutoFit/>
          </a:body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s-ES" sz="1600" b="1" i="1" dirty="0"/>
              <a:t>El Síndrome de Williams es un trastorno del desarrollo que ocurre en 1 de cada 7.500 recién nacidos. Está caracterizado por la </a:t>
            </a:r>
            <a:r>
              <a:rPr lang="es-ES" sz="1600" b="1" i="1" dirty="0" err="1"/>
              <a:t>tetrada</a:t>
            </a:r>
            <a:r>
              <a:rPr lang="es-ES" sz="1600" b="1" i="1" dirty="0"/>
              <a:t> de:</a:t>
            </a:r>
          </a:p>
          <a:p>
            <a:r>
              <a:rPr lang="es-ES" sz="1600" b="1" i="1" dirty="0"/>
              <a:t>Rasgos faciales típicos</a:t>
            </a:r>
          </a:p>
          <a:p>
            <a:r>
              <a:rPr lang="es-ES" sz="1600" b="1" i="1" dirty="0"/>
              <a:t>Discapacidad intelectual leve o moderada</a:t>
            </a:r>
          </a:p>
          <a:p>
            <a:r>
              <a:rPr lang="es-ES" sz="1600" b="1" i="1" dirty="0"/>
              <a:t>Hipercalcemia (niveles de calcio en sangre elevados) en la infancia</a:t>
            </a:r>
          </a:p>
          <a:p>
            <a:r>
              <a:rPr lang="es-ES" sz="1600" b="1" i="1" dirty="0"/>
              <a:t>Estenosis aórtica </a:t>
            </a:r>
            <a:r>
              <a:rPr lang="es-ES" sz="1600" b="1" i="1" dirty="0" err="1"/>
              <a:t>supravalvular</a:t>
            </a:r>
            <a:r>
              <a:rPr lang="es-ES" sz="1600" b="1" i="1" dirty="0"/>
              <a:t>, (un estrechamiento de la arteria principal inmediatamente al salir del corazón)</a:t>
            </a:r>
          </a:p>
        </p:txBody>
      </p:sp>
      <p:pic>
        <p:nvPicPr>
          <p:cNvPr id="6" name="3 Marcador de contenid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616" y="404664"/>
            <a:ext cx="7200800" cy="4176464"/>
          </a:xfrm>
          <a:prstGeom prst="rect">
            <a:avLst/>
          </a:prstGeom>
          <a:ln w="28575">
            <a:solidFill>
              <a:srgbClr val="FFFF00"/>
            </a:solidFill>
          </a:ln>
        </p:spPr>
      </p:pic>
    </p:spTree>
    <p:extLst>
      <p:ext uri="{BB962C8B-B14F-4D97-AF65-F5344CB8AC3E}">
        <p14:creationId xmlns:p14="http://schemas.microsoft.com/office/powerpoint/2010/main" val="620834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83568" y="188640"/>
            <a:ext cx="8003232" cy="6552728"/>
          </a:xfrm>
        </p:spPr>
        <p:txBody>
          <a:bodyPr>
            <a:normAutofit fontScale="25000" lnSpcReduction="20000"/>
          </a:bodyPr>
          <a:lstStyle/>
          <a:p>
            <a:pPr marL="64008" indent="0">
              <a:buNone/>
            </a:pPr>
            <a:r>
              <a:rPr lang="es-ES" sz="12800" dirty="0"/>
              <a:t>             </a:t>
            </a:r>
            <a:r>
              <a:rPr lang="es-ES" sz="12800" b="1" i="1" u="sng" dirty="0">
                <a:solidFill>
                  <a:schemeClr val="accent1"/>
                </a:solidFill>
              </a:rPr>
              <a:t>SEDACIÓN CONSCIENTE</a:t>
            </a:r>
            <a:r>
              <a:rPr lang="es-ES" sz="12800" u="sng" dirty="0"/>
              <a:t>                                                                                                                         </a:t>
            </a:r>
          </a:p>
          <a:p>
            <a:pPr>
              <a:buFont typeface="Wingdings" pitchFamily="2" charset="2"/>
              <a:buChar char="v"/>
            </a:pPr>
            <a:endParaRPr lang="es-ES" b="1" i="1" dirty="0"/>
          </a:p>
          <a:p>
            <a:pPr>
              <a:buFont typeface="Wingdings" pitchFamily="2" charset="2"/>
              <a:buChar char="v"/>
            </a:pPr>
            <a:endParaRPr lang="es-ES" sz="11200" b="1" i="1" dirty="0"/>
          </a:p>
          <a:p>
            <a:pPr>
              <a:buFont typeface="Wingdings" pitchFamily="2" charset="2"/>
              <a:buChar char="v"/>
            </a:pPr>
            <a:endParaRPr lang="es-ES" sz="11200" b="1" i="1" dirty="0"/>
          </a:p>
          <a:p>
            <a:pPr>
              <a:buFont typeface="Wingdings" pitchFamily="2" charset="2"/>
              <a:buChar char="v"/>
            </a:pPr>
            <a:endParaRPr lang="es-ES" sz="11200" b="1" i="1" dirty="0"/>
          </a:p>
          <a:p>
            <a:pPr>
              <a:lnSpc>
                <a:spcPct val="120000"/>
              </a:lnSpc>
              <a:buFont typeface="Wingdings" pitchFamily="2" charset="2"/>
              <a:buChar char="v"/>
            </a:pPr>
            <a:r>
              <a:rPr lang="es-ES" sz="11200" b="1" i="1" dirty="0"/>
              <a:t>Con la técnica de SEDACIÓN CONSCIENTE el paciente respira una mezcla de oxido nitroso y oxígeno (un gas denominado GAS DE LA RISA) y entra en un estado de bienestar controlado para poder de esa forma estar con él las horas necesarias y así de esta manera poder realizarle todo su tratamiento en UNA SESIÓN. </a:t>
            </a:r>
          </a:p>
          <a:p>
            <a:pPr>
              <a:lnSpc>
                <a:spcPct val="120000"/>
              </a:lnSpc>
              <a:buFont typeface="Wingdings" pitchFamily="2" charset="2"/>
              <a:buChar char="v"/>
            </a:pPr>
            <a:endParaRPr lang="es-ES" sz="11200" b="1" i="1" dirty="0"/>
          </a:p>
          <a:p>
            <a:pPr>
              <a:lnSpc>
                <a:spcPct val="120000"/>
              </a:lnSpc>
              <a:buFont typeface="Wingdings" pitchFamily="2" charset="2"/>
              <a:buChar char="v"/>
            </a:pPr>
            <a:endParaRPr lang="es-ES" b="1" i="1" dirty="0"/>
          </a:p>
          <a:p>
            <a:pPr>
              <a:lnSpc>
                <a:spcPct val="120000"/>
              </a:lnSpc>
            </a:pPr>
            <a:endParaRPr lang="es-ES" dirty="0"/>
          </a:p>
          <a:p>
            <a:pPr marL="64008" indent="0">
              <a:buNone/>
            </a:pPr>
            <a:r>
              <a:rPr lang="es-ES" dirty="0"/>
              <a:t>. </a:t>
            </a:r>
          </a:p>
          <a:p>
            <a:endParaRPr lang="es-ES" dirty="0"/>
          </a:p>
          <a:p>
            <a:endParaRPr lang="es-ES" dirty="0"/>
          </a:p>
          <a:p>
            <a:endParaRPr lang="es-ES" dirty="0"/>
          </a:p>
          <a:p>
            <a:r>
              <a:rPr lang="es-ES" dirty="0"/>
              <a:t>.</a:t>
            </a:r>
          </a:p>
        </p:txBody>
      </p:sp>
    </p:spTree>
    <p:extLst>
      <p:ext uri="{BB962C8B-B14F-4D97-AF65-F5344CB8AC3E}">
        <p14:creationId xmlns:p14="http://schemas.microsoft.com/office/powerpoint/2010/main" val="2469624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0"/>
            <a:ext cx="8229600" cy="5906128"/>
          </a:xfrm>
        </p:spPr>
        <p:txBody>
          <a:bodyPr>
            <a:normAutofit fontScale="32500" lnSpcReduction="20000"/>
          </a:bodyPr>
          <a:lstStyle/>
          <a:p>
            <a:pPr>
              <a:buFont typeface="Wingdings" panose="05000000000000000000" pitchFamily="2" charset="2"/>
              <a:buChar char="v"/>
            </a:pPr>
            <a:endParaRPr lang="es-ES" sz="9600" b="1" i="1" dirty="0"/>
          </a:p>
          <a:p>
            <a:pPr>
              <a:buFont typeface="Wingdings" panose="05000000000000000000" pitchFamily="2" charset="2"/>
              <a:buChar char="v"/>
            </a:pPr>
            <a:endParaRPr lang="es-ES" sz="9600" b="1" i="1" dirty="0"/>
          </a:p>
          <a:p>
            <a:pPr>
              <a:lnSpc>
                <a:spcPct val="120000"/>
              </a:lnSpc>
              <a:buFont typeface="Wingdings" panose="05000000000000000000" pitchFamily="2" charset="2"/>
              <a:buChar char="v"/>
            </a:pPr>
            <a:r>
              <a:rPr lang="es-ES" sz="9600" b="1" i="1" dirty="0"/>
              <a:t>Cuando hablamos de Una Sesión, es bueno explicar que todo aquello realizado con aparatos de forma ruidosa, como la Turbina, el micro motor, incluso la Aspiración, Ultrasonidos en la simple higiene dental, desaparece mediante el uso de la sedación. </a:t>
            </a:r>
          </a:p>
          <a:p>
            <a:endParaRPr lang="es-ES" dirty="0"/>
          </a:p>
        </p:txBody>
      </p:sp>
    </p:spTree>
    <p:extLst>
      <p:ext uri="{BB962C8B-B14F-4D97-AF65-F5344CB8AC3E}">
        <p14:creationId xmlns:p14="http://schemas.microsoft.com/office/powerpoint/2010/main" val="2571803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260648"/>
            <a:ext cx="8280920" cy="6194127"/>
          </a:xfrm>
          <a:ln w="76200">
            <a:solidFill>
              <a:schemeClr val="accent3">
                <a:lumMod val="60000"/>
                <a:lumOff val="40000"/>
              </a:schemeClr>
            </a:solidFill>
          </a:ln>
        </p:spPr>
      </p:pic>
    </p:spTree>
    <p:extLst>
      <p:ext uri="{BB962C8B-B14F-4D97-AF65-F5344CB8AC3E}">
        <p14:creationId xmlns:p14="http://schemas.microsoft.com/office/powerpoint/2010/main" val="725157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0" y="260648"/>
            <a:ext cx="9144000" cy="6194160"/>
          </a:xfrm>
        </p:spPr>
        <p:txBody>
          <a:bodyPr>
            <a:normAutofit/>
          </a:bodyPr>
          <a:lstStyle/>
          <a:p>
            <a:pPr marL="64008" indent="0">
              <a:buNone/>
            </a:pPr>
            <a:r>
              <a:rPr lang="es-ES" sz="3200" b="1" i="1" dirty="0"/>
              <a:t>          </a:t>
            </a:r>
            <a:r>
              <a:rPr lang="es-ES" sz="3200" b="1" i="1" u="sng" dirty="0">
                <a:solidFill>
                  <a:schemeClr val="accent3">
                    <a:lumMod val="60000"/>
                    <a:lumOff val="40000"/>
                  </a:schemeClr>
                </a:solidFill>
              </a:rPr>
              <a:t>VENTAJAS E INDICACIONES</a:t>
            </a:r>
          </a:p>
          <a:p>
            <a:pPr>
              <a:buFont typeface="Wingdings" pitchFamily="2" charset="2"/>
              <a:buChar char="v"/>
            </a:pPr>
            <a:r>
              <a:rPr lang="es-ES" sz="3200" b="1" i="1" dirty="0"/>
              <a:t>El paciente en todo momento permanece consciente, pero se consigue eliminar la ansiedad y el miedo que todos sentimos al entrar en la consulta. </a:t>
            </a:r>
          </a:p>
          <a:p>
            <a:pPr>
              <a:buFont typeface="Wingdings" pitchFamily="2" charset="2"/>
              <a:buChar char="v"/>
            </a:pPr>
            <a:r>
              <a:rPr lang="es-ES" sz="3200" b="1" i="1" dirty="0"/>
              <a:t>Pacientes con alteraciones psíquicas, o físicas</a:t>
            </a:r>
          </a:p>
          <a:p>
            <a:pPr>
              <a:buFont typeface="Wingdings" pitchFamily="2" charset="2"/>
              <a:buChar char="v"/>
            </a:pPr>
            <a:r>
              <a:rPr lang="es-ES" sz="3200" b="1" i="1" dirty="0"/>
              <a:t>La primera experiencia de los niños en el dentista</a:t>
            </a:r>
          </a:p>
          <a:p>
            <a:pPr>
              <a:buFont typeface="Wingdings" pitchFamily="2" charset="2"/>
              <a:buChar char="v"/>
            </a:pPr>
            <a:r>
              <a:rPr lang="es-ES" sz="3200" b="1" i="1" dirty="0"/>
              <a:t>Pacientes con diabetes, con epilepsia, y un sinfín de características. </a:t>
            </a:r>
          </a:p>
          <a:p>
            <a:endParaRPr lang="es-ES" dirty="0"/>
          </a:p>
        </p:txBody>
      </p:sp>
    </p:spTree>
    <p:extLst>
      <p:ext uri="{BB962C8B-B14F-4D97-AF65-F5344CB8AC3E}">
        <p14:creationId xmlns:p14="http://schemas.microsoft.com/office/powerpoint/2010/main" val="10692685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43408"/>
            <a:ext cx="8229600" cy="6698216"/>
          </a:xfrm>
        </p:spPr>
        <p:txBody>
          <a:bodyPr>
            <a:normAutofit fontScale="25000" lnSpcReduction="20000"/>
          </a:bodyPr>
          <a:lstStyle/>
          <a:p>
            <a:pPr>
              <a:buFont typeface="Wingdings" panose="05000000000000000000" pitchFamily="2" charset="2"/>
              <a:buChar char="v"/>
            </a:pPr>
            <a:endParaRPr lang="es-ES" sz="9800" b="1" i="1" dirty="0"/>
          </a:p>
          <a:p>
            <a:pPr marL="64008" indent="0">
              <a:lnSpc>
                <a:spcPct val="170000"/>
              </a:lnSpc>
              <a:buNone/>
            </a:pPr>
            <a:endParaRPr lang="es-ES" sz="9800" b="1" i="1" dirty="0"/>
          </a:p>
          <a:p>
            <a:pPr>
              <a:lnSpc>
                <a:spcPct val="170000"/>
              </a:lnSpc>
              <a:buFont typeface="Wingdings" panose="05000000000000000000" pitchFamily="2" charset="2"/>
              <a:buChar char="v"/>
            </a:pPr>
            <a:r>
              <a:rPr lang="es-ES" sz="9800" b="1" i="1" dirty="0"/>
              <a:t>Eliminación de reflejos de vómitos muy marcados. </a:t>
            </a:r>
          </a:p>
          <a:p>
            <a:pPr>
              <a:lnSpc>
                <a:spcPct val="170000"/>
              </a:lnSpc>
              <a:buFont typeface="Wingdings" panose="05000000000000000000" pitchFamily="2" charset="2"/>
              <a:buChar char="v"/>
            </a:pPr>
            <a:r>
              <a:rPr lang="es-ES" sz="9800" b="1" i="1" dirty="0"/>
              <a:t>Procedimientos traumáticos como: Cirugía oral</a:t>
            </a:r>
          </a:p>
          <a:p>
            <a:pPr>
              <a:lnSpc>
                <a:spcPct val="170000"/>
              </a:lnSpc>
              <a:buFont typeface="Wingdings" panose="05000000000000000000" pitchFamily="2" charset="2"/>
              <a:buChar char="v"/>
            </a:pPr>
            <a:r>
              <a:rPr lang="es-ES" sz="9800" b="1" i="1" dirty="0"/>
              <a:t>Eliminación de tratamientos largos y molestos.</a:t>
            </a:r>
          </a:p>
          <a:p>
            <a:pPr>
              <a:lnSpc>
                <a:spcPct val="170000"/>
              </a:lnSpc>
              <a:buFont typeface="Wingdings" panose="05000000000000000000" pitchFamily="2" charset="2"/>
              <a:buChar char="v"/>
            </a:pPr>
            <a:r>
              <a:rPr lang="es-ES" sz="9800" b="1" i="1" dirty="0"/>
              <a:t>Facilitar la </a:t>
            </a:r>
            <a:r>
              <a:rPr lang="es-ES" sz="9800" b="1" i="1" dirty="0" err="1"/>
              <a:t>implantología</a:t>
            </a:r>
            <a:r>
              <a:rPr lang="es-ES" sz="9800" b="1" i="1" dirty="0"/>
              <a:t>. </a:t>
            </a:r>
          </a:p>
          <a:p>
            <a:pPr>
              <a:lnSpc>
                <a:spcPct val="170000"/>
              </a:lnSpc>
              <a:buFont typeface="Wingdings" panose="05000000000000000000" pitchFamily="2" charset="2"/>
              <a:buChar char="v"/>
            </a:pPr>
            <a:r>
              <a:rPr lang="es-ES" sz="9800" b="1" i="1" dirty="0"/>
              <a:t>Conseguir un mayor numero de obturaciones por sesión y debido al alto nivel de seguridad que presenta esta técnica, no constan datos registrados sobre incidentes serios. </a:t>
            </a:r>
          </a:p>
          <a:p>
            <a:pPr>
              <a:lnSpc>
                <a:spcPct val="120000"/>
              </a:lnSpc>
            </a:pPr>
            <a:endParaRPr lang="es-ES" dirty="0"/>
          </a:p>
        </p:txBody>
      </p:sp>
    </p:spTree>
    <p:extLst>
      <p:ext uri="{BB962C8B-B14F-4D97-AF65-F5344CB8AC3E}">
        <p14:creationId xmlns:p14="http://schemas.microsoft.com/office/powerpoint/2010/main" val="7207408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188640"/>
            <a:ext cx="8136904" cy="6408712"/>
          </a:xfrm>
          <a:ln w="76200">
            <a:solidFill>
              <a:srgbClr val="FFC000"/>
            </a:solidFill>
          </a:ln>
        </p:spPr>
      </p:pic>
      <p:pic>
        <p:nvPicPr>
          <p:cNvPr id="5" name="3 Marcador de contenid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88640"/>
            <a:ext cx="8136904" cy="6408712"/>
          </a:xfrm>
          <a:prstGeom prst="rect">
            <a:avLst/>
          </a:prstGeom>
          <a:ln w="76200">
            <a:solidFill>
              <a:srgbClr val="FFC000"/>
            </a:solidFill>
          </a:ln>
        </p:spPr>
      </p:pic>
    </p:spTree>
    <p:extLst>
      <p:ext uri="{BB962C8B-B14F-4D97-AF65-F5344CB8AC3E}">
        <p14:creationId xmlns:p14="http://schemas.microsoft.com/office/powerpoint/2010/main" val="119656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16632"/>
            <a:ext cx="8229600" cy="6338176"/>
          </a:xfrm>
        </p:spPr>
        <p:txBody>
          <a:bodyPr>
            <a:normAutofit lnSpcReduction="10000"/>
          </a:bodyPr>
          <a:lstStyle/>
          <a:p>
            <a:pPr marL="64008" indent="0">
              <a:buNone/>
            </a:pPr>
            <a:r>
              <a:rPr lang="es-ES" sz="2000" b="1" i="1" dirty="0">
                <a:solidFill>
                  <a:schemeClr val="accent1"/>
                </a:solidFill>
              </a:rPr>
              <a:t>           </a:t>
            </a:r>
            <a:r>
              <a:rPr lang="es-ES" sz="2000" b="1" i="1" u="sng" dirty="0">
                <a:solidFill>
                  <a:schemeClr val="accent1"/>
                </a:solidFill>
              </a:rPr>
              <a:t>PERFIL Y MANIFESTACIONES DEL PACIENTE DISCAPACITADO</a:t>
            </a:r>
            <a:endParaRPr lang="es-ES" sz="2000" b="1" i="1" u="sng" dirty="0"/>
          </a:p>
          <a:p>
            <a:pPr>
              <a:buFont typeface="Wingdings" pitchFamily="2" charset="2"/>
              <a:buChar char="v"/>
            </a:pPr>
            <a:endParaRPr lang="es-ES" sz="2400" b="1" i="1" u="sng" dirty="0"/>
          </a:p>
          <a:p>
            <a:pPr>
              <a:buFont typeface="Wingdings" pitchFamily="2" charset="2"/>
              <a:buChar char="v"/>
            </a:pPr>
            <a:r>
              <a:rPr lang="es-ES" sz="2400" b="1" i="1" dirty="0"/>
              <a:t>El miedo y la angustia que los pacientes presentan cuando acuden al dentista se ven aumentados si se trata de pacientes con ciertos tipos de discapacidades. </a:t>
            </a:r>
          </a:p>
          <a:p>
            <a:pPr>
              <a:buFont typeface="Wingdings" pitchFamily="2" charset="2"/>
              <a:buChar char="v"/>
            </a:pPr>
            <a:r>
              <a:rPr lang="es-ES" sz="2400" b="1" i="1" dirty="0"/>
              <a:t>Precisan de un trato singular,</a:t>
            </a:r>
          </a:p>
          <a:p>
            <a:pPr>
              <a:buFont typeface="Wingdings" pitchFamily="2" charset="2"/>
              <a:buChar char="v"/>
            </a:pPr>
            <a:r>
              <a:rPr lang="es-ES" sz="2400" b="1" i="1" dirty="0"/>
              <a:t>Trato que únicamente pueden llevar a cabo los profesionales especializados en esta área médica.</a:t>
            </a:r>
          </a:p>
          <a:p>
            <a:pPr>
              <a:buFont typeface="Wingdings" pitchFamily="2" charset="2"/>
              <a:buChar char="v"/>
            </a:pPr>
            <a:r>
              <a:rPr lang="es-ES" sz="2400" b="1" i="1" dirty="0"/>
              <a:t>La asfixia, los temblores, la sudoración, el agarrotamiento muscular, la imposibilidad para la relajación y la taquicardia, son manifestaciones que acostumbran a presentar algunas personas con discapacidad psíquica y es necesario combatirlas para que el profesional odontólogo trabaje eficazmente a veces sin pasar por consulta varias veces.</a:t>
            </a:r>
          </a:p>
        </p:txBody>
      </p:sp>
    </p:spTree>
    <p:extLst>
      <p:ext uri="{BB962C8B-B14F-4D97-AF65-F5344CB8AC3E}">
        <p14:creationId xmlns:p14="http://schemas.microsoft.com/office/powerpoint/2010/main" val="356543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6" name="5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260648"/>
            <a:ext cx="8712968" cy="6192688"/>
          </a:xfrm>
          <a:ln w="76200">
            <a:solidFill>
              <a:schemeClr val="accent4">
                <a:lumMod val="60000"/>
                <a:lumOff val="40000"/>
              </a:schemeClr>
            </a:solidFill>
          </a:ln>
        </p:spPr>
      </p:pic>
    </p:spTree>
    <p:extLst>
      <p:ext uri="{BB962C8B-B14F-4D97-AF65-F5344CB8AC3E}">
        <p14:creationId xmlns:p14="http://schemas.microsoft.com/office/powerpoint/2010/main" val="430041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188640"/>
            <a:ext cx="8352928" cy="6552728"/>
          </a:xfrm>
          <a:ln w="76200">
            <a:solidFill>
              <a:schemeClr val="accent4">
                <a:lumMod val="40000"/>
                <a:lumOff val="60000"/>
              </a:schemeClr>
            </a:solidFill>
          </a:ln>
        </p:spPr>
      </p:pic>
    </p:spTree>
    <p:extLst>
      <p:ext uri="{BB962C8B-B14F-4D97-AF65-F5344CB8AC3E}">
        <p14:creationId xmlns:p14="http://schemas.microsoft.com/office/powerpoint/2010/main" val="83049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8640"/>
            <a:ext cx="8229600" cy="6768752"/>
          </a:xfrm>
        </p:spPr>
        <p:txBody>
          <a:bodyPr>
            <a:normAutofit fontScale="70000" lnSpcReduction="20000"/>
          </a:bodyPr>
          <a:lstStyle/>
          <a:p>
            <a:pPr marL="64008" indent="0">
              <a:buNone/>
            </a:pPr>
            <a:r>
              <a:rPr lang="es-ES" sz="3100" b="1" i="1" u="sng" dirty="0">
                <a:solidFill>
                  <a:schemeClr val="accent3">
                    <a:lumMod val="40000"/>
                    <a:lumOff val="60000"/>
                  </a:schemeClr>
                </a:solidFill>
              </a:rPr>
              <a:t>INDICACIONES PARA REALIZAR   ANESTESIA GENERAL</a:t>
            </a:r>
          </a:p>
          <a:p>
            <a:pPr>
              <a:buFont typeface="Wingdings" pitchFamily="2" charset="2"/>
              <a:buChar char="v"/>
            </a:pPr>
            <a:endParaRPr lang="es-ES" i="1" dirty="0"/>
          </a:p>
          <a:p>
            <a:pPr>
              <a:buFont typeface="Wingdings" pitchFamily="2" charset="2"/>
              <a:buChar char="v"/>
            </a:pPr>
            <a:r>
              <a:rPr lang="es-ES" b="1" i="1" dirty="0"/>
              <a:t>Siempre después de haber fracasado las instancias anteriores de abordaje (motivación y sedación consciente)</a:t>
            </a:r>
          </a:p>
          <a:p>
            <a:pPr>
              <a:buFont typeface="Wingdings" pitchFamily="2" charset="2"/>
              <a:buChar char="v"/>
            </a:pPr>
            <a:endParaRPr lang="es-ES" b="1" i="1" dirty="0"/>
          </a:p>
          <a:p>
            <a:pPr>
              <a:buFont typeface="Wingdings" pitchFamily="2" charset="2"/>
              <a:buChar char="v"/>
            </a:pPr>
            <a:r>
              <a:rPr lang="es-ES" b="1" i="1" dirty="0"/>
              <a:t>Enfermedad odontológica severa en niños y adultos con trastornos motores.</a:t>
            </a:r>
          </a:p>
          <a:p>
            <a:pPr>
              <a:buFont typeface="Wingdings" pitchFamily="2" charset="2"/>
              <a:buChar char="v"/>
            </a:pPr>
            <a:endParaRPr lang="es-ES" b="1" i="1" dirty="0"/>
          </a:p>
          <a:p>
            <a:pPr>
              <a:buFont typeface="Wingdings" pitchFamily="2" charset="2"/>
              <a:buChar char="v"/>
            </a:pPr>
            <a:r>
              <a:rPr lang="es-ES" b="1" i="1" dirty="0"/>
              <a:t>En niños de alto riesgo odontológico como el síndrome de biberón, asociado a retraso mental, niños autistas u  otras psicosis.</a:t>
            </a:r>
          </a:p>
          <a:p>
            <a:pPr>
              <a:buFont typeface="Wingdings" pitchFamily="2" charset="2"/>
              <a:buChar char="v"/>
            </a:pPr>
            <a:endParaRPr lang="es-ES" b="1" i="1" dirty="0"/>
          </a:p>
          <a:p>
            <a:pPr>
              <a:buFont typeface="Wingdings" pitchFamily="2" charset="2"/>
              <a:buChar char="v"/>
            </a:pPr>
            <a:r>
              <a:rPr lang="es-ES" b="1" i="1" dirty="0"/>
              <a:t>Enfermedad odontológica grave en niños y  adultos con riesgo medico asociado al trastorno motor: Como en niños con enfermedad sistémicas significativas ya sea Asa III, Asa IV o con discrasias sanguíneas o con alguna cardiopatía, alergia a anestésico local, con alguna infección renal o hepática.</a:t>
            </a:r>
          </a:p>
          <a:p>
            <a:pPr>
              <a:buFont typeface="Wingdings" pitchFamily="2" charset="2"/>
              <a:buChar char="v"/>
            </a:pPr>
            <a:endParaRPr lang="es-ES" b="1" i="1" dirty="0"/>
          </a:p>
          <a:p>
            <a:pPr>
              <a:buFont typeface="Wingdings" pitchFamily="2" charset="2"/>
              <a:buChar char="v"/>
            </a:pPr>
            <a:r>
              <a:rPr lang="es-ES" b="1" i="1" dirty="0"/>
              <a:t>Traumatismos extensos del macizo </a:t>
            </a:r>
            <a:r>
              <a:rPr lang="es-ES" b="1" i="1" dirty="0" err="1"/>
              <a:t>máxilofacial</a:t>
            </a:r>
            <a:r>
              <a:rPr lang="es-ES" b="1" i="1" dirty="0"/>
              <a:t> en niños y/ o adultos  </a:t>
            </a:r>
          </a:p>
          <a:p>
            <a:endParaRPr lang="es-ES" i="1" dirty="0"/>
          </a:p>
        </p:txBody>
      </p:sp>
    </p:spTree>
    <p:extLst>
      <p:ext uri="{BB962C8B-B14F-4D97-AF65-F5344CB8AC3E}">
        <p14:creationId xmlns:p14="http://schemas.microsoft.com/office/powerpoint/2010/main" val="36481238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188640"/>
            <a:ext cx="8136904" cy="6480720"/>
          </a:xfrm>
          <a:ln w="76200">
            <a:solidFill>
              <a:srgbClr val="FFFF00"/>
            </a:solidFill>
          </a:ln>
        </p:spPr>
      </p:pic>
    </p:spTree>
    <p:extLst>
      <p:ext uri="{BB962C8B-B14F-4D97-AF65-F5344CB8AC3E}">
        <p14:creationId xmlns:p14="http://schemas.microsoft.com/office/powerpoint/2010/main" val="36738714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3568" y="116632"/>
            <a:ext cx="7776864" cy="576064"/>
          </a:xfrm>
        </p:spPr>
        <p:txBody>
          <a:bodyPr>
            <a:normAutofit fontScale="90000"/>
          </a:bodyPr>
          <a:lstStyle/>
          <a:p>
            <a:r>
              <a:rPr lang="es-ES" sz="3600" b="1" i="1" u="sng" dirty="0">
                <a:effectLst/>
              </a:rPr>
              <a:t>SÍNDROME DE BRIDAS CONGÉNITAS</a:t>
            </a:r>
            <a:r>
              <a:rPr lang="es-ES" sz="3600" b="1" i="1" dirty="0">
                <a:effectLst/>
              </a:rPr>
              <a:t> </a:t>
            </a:r>
            <a:endParaRPr lang="es-ES" sz="3600" dirty="0"/>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908720"/>
            <a:ext cx="8208912" cy="3024336"/>
          </a:xfrm>
          <a:ln w="76200">
            <a:solidFill>
              <a:srgbClr val="00B0F0"/>
            </a:solidFill>
          </a:ln>
        </p:spPr>
      </p:pic>
      <p:sp>
        <p:nvSpPr>
          <p:cNvPr id="5" name="4 Rectángulo"/>
          <p:cNvSpPr/>
          <p:nvPr/>
        </p:nvSpPr>
        <p:spPr>
          <a:xfrm>
            <a:off x="611560" y="2967335"/>
            <a:ext cx="8208912" cy="3693319"/>
          </a:xfrm>
          <a:prstGeom prst="rect">
            <a:avLst/>
          </a:prstGeom>
        </p:spPr>
        <p:txBody>
          <a:bodyPr wrap="square">
            <a:spAutoFit/>
          </a:bodyPr>
          <a:lstStyle/>
          <a:p>
            <a:endParaRPr lang="es-ES" dirty="0"/>
          </a:p>
          <a:p>
            <a:endParaRPr lang="es-ES" dirty="0"/>
          </a:p>
          <a:p>
            <a:endParaRPr lang="es-ES" dirty="0"/>
          </a:p>
          <a:p>
            <a:endParaRPr lang="es-ES" dirty="0"/>
          </a:p>
          <a:p>
            <a:r>
              <a:rPr lang="es-ES" b="1" i="1" dirty="0"/>
              <a:t>Son </a:t>
            </a:r>
            <a:r>
              <a:rPr lang="es-ES" b="1" i="1" dirty="0" err="1"/>
              <a:t>constricciónes</a:t>
            </a:r>
            <a:r>
              <a:rPr lang="es-ES" b="1" i="1" dirty="0"/>
              <a:t> por anillos congénitos, complejo de disrupción por bandas amnióticas, o defecto congénito transverso. Es una entidad </a:t>
            </a:r>
            <a:r>
              <a:rPr lang="es-ES" b="1" i="1" dirty="0" err="1"/>
              <a:t>sindromática</a:t>
            </a:r>
            <a:r>
              <a:rPr lang="es-ES" b="1" i="1" dirty="0"/>
              <a:t>  bien descrita que incluye varias deformaciones congénitas. Desde anomalías </a:t>
            </a:r>
            <a:r>
              <a:rPr lang="es-ES" b="1" i="1" dirty="0" err="1"/>
              <a:t>craneofaciales</a:t>
            </a:r>
            <a:r>
              <a:rPr lang="es-ES" b="1" i="1" dirty="0"/>
              <a:t> hasta malformaciones de las extremidades; anillos constrictivos, </a:t>
            </a:r>
            <a:r>
              <a:rPr lang="es-ES" b="1" i="1" dirty="0" err="1"/>
              <a:t>acrosindactilias</a:t>
            </a:r>
            <a:r>
              <a:rPr lang="es-ES" b="1" i="1" dirty="0"/>
              <a:t>, amputaciones por membranas amnióticas, anomalías del cráneo, de la cara, de las paredes corporales, y de los órganos internos. Consideraciones Anestésicas Se le </a:t>
            </a:r>
            <a:r>
              <a:rPr lang="es-ES" b="1" i="1" dirty="0" err="1"/>
              <a:t>premedicó</a:t>
            </a:r>
            <a:r>
              <a:rPr lang="es-ES" b="1" i="1" dirty="0"/>
              <a:t> con </a:t>
            </a:r>
            <a:r>
              <a:rPr lang="es-ES" b="1" i="1" dirty="0" err="1"/>
              <a:t>midazolam</a:t>
            </a:r>
            <a:r>
              <a:rPr lang="es-ES" b="1" i="1" dirty="0"/>
              <a:t> y atropina y se aplicó lidocaína en las fosas nasal y cavidad </a:t>
            </a:r>
            <a:r>
              <a:rPr lang="es-ES" b="1" i="1" dirty="0" err="1"/>
              <a:t>orofaríngea</a:t>
            </a:r>
            <a:endParaRPr lang="es-ES" b="1" i="1" dirty="0"/>
          </a:p>
        </p:txBody>
      </p:sp>
    </p:spTree>
    <p:extLst>
      <p:ext uri="{BB962C8B-B14F-4D97-AF65-F5344CB8AC3E}">
        <p14:creationId xmlns:p14="http://schemas.microsoft.com/office/powerpoint/2010/main" val="28875559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660" y="0"/>
            <a:ext cx="10072758" cy="2071678"/>
          </a:xfrm>
        </p:spPr>
        <p:txBody>
          <a:bodyPr>
            <a:normAutofit fontScale="90000"/>
          </a:bodyPr>
          <a:lstStyle/>
          <a:p>
            <a:br>
              <a:rPr lang="es-ES" sz="4400" b="1" i="1" u="sng" dirty="0"/>
            </a:br>
            <a:r>
              <a:rPr lang="es-ES" sz="4400" b="1" i="1" u="sng" dirty="0"/>
              <a:t>EVALUACIÓN PREOPERATORIA DEL SÍNDROME DE GOLDENHAR PARA REHABILITACIÓN BUCAL BAJO ANESTESIA GENERAL</a:t>
            </a:r>
            <a:endParaRPr lang="es-E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8794" y="2928934"/>
            <a:ext cx="5429288" cy="2643206"/>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7356" y="3071810"/>
            <a:ext cx="4894807" cy="2500330"/>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7290" y="2928934"/>
            <a:ext cx="6286544" cy="2737939"/>
          </a:xfrm>
          <a:prstGeom prst="rect">
            <a:avLst/>
          </a:prstGeom>
          <a:noFill/>
          <a:ln w="762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sp>
        <p:nvSpPr>
          <p:cNvPr id="8" name="7 Rectángulo"/>
          <p:cNvSpPr/>
          <p:nvPr/>
        </p:nvSpPr>
        <p:spPr>
          <a:xfrm>
            <a:off x="2357422" y="3164681"/>
            <a:ext cx="4572000" cy="3693319"/>
          </a:xfrm>
          <a:prstGeom prst="rect">
            <a:avLst/>
          </a:prstGeom>
        </p:spPr>
        <p:txBody>
          <a:bodyPr>
            <a:spAutoFit/>
          </a:bodyPr>
          <a:lstStyle/>
          <a:p>
            <a:endParaRPr lang="es-ES" i="1" dirty="0"/>
          </a:p>
          <a:p>
            <a:endParaRPr lang="es-ES" i="1" dirty="0"/>
          </a:p>
          <a:p>
            <a:endParaRPr lang="es-ES" i="1" dirty="0"/>
          </a:p>
          <a:p>
            <a:endParaRPr lang="es-ES" i="1" dirty="0"/>
          </a:p>
          <a:p>
            <a:endParaRPr lang="es-ES" i="1" dirty="0"/>
          </a:p>
          <a:p>
            <a:endParaRPr lang="es-ES" i="1" dirty="0"/>
          </a:p>
          <a:p>
            <a:endParaRPr lang="es-ES" i="1" dirty="0"/>
          </a:p>
          <a:p>
            <a:endParaRPr lang="es-ES" i="1" dirty="0"/>
          </a:p>
          <a:p>
            <a:endParaRPr lang="es-ES" i="1" dirty="0"/>
          </a:p>
          <a:p>
            <a:endParaRPr lang="es-ES" i="1" dirty="0"/>
          </a:p>
          <a:p>
            <a:endParaRPr lang="es-ES" i="1" dirty="0"/>
          </a:p>
          <a:p>
            <a:r>
              <a:rPr lang="es-ES" i="1" dirty="0"/>
              <a:t>Figura 2. Antes y después de la rehabilitación  bucal.</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596" y="214290"/>
            <a:ext cx="8496944" cy="6336704"/>
          </a:xfrm>
          <a:ln w="76200">
            <a:solidFill>
              <a:srgbClr val="92D050"/>
            </a:solidFill>
          </a:ln>
        </p:spPr>
      </p:pic>
    </p:spTree>
    <p:extLst>
      <p:ext uri="{BB962C8B-B14F-4D97-AF65-F5344CB8AC3E}">
        <p14:creationId xmlns:p14="http://schemas.microsoft.com/office/powerpoint/2010/main" val="3402272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1080120"/>
          </a:xfrm>
        </p:spPr>
        <p:txBody>
          <a:bodyPr/>
          <a:lstStyle/>
          <a:p>
            <a:r>
              <a:rPr lang="es-ES" b="1" i="1" u="sng" dirty="0"/>
              <a:t>DISCRASIA SANGUÍNEA</a:t>
            </a:r>
          </a:p>
        </p:txBody>
      </p:sp>
      <p:sp>
        <p:nvSpPr>
          <p:cNvPr id="3" name="2 Marcador de contenido"/>
          <p:cNvSpPr>
            <a:spLocks noGrp="1"/>
          </p:cNvSpPr>
          <p:nvPr>
            <p:ph idx="1"/>
          </p:nvPr>
        </p:nvSpPr>
        <p:spPr>
          <a:xfrm>
            <a:off x="457200" y="1340768"/>
            <a:ext cx="8229600" cy="5400600"/>
          </a:xfrm>
        </p:spPr>
        <p:txBody>
          <a:bodyPr>
            <a:normAutofit fontScale="77500" lnSpcReduction="20000"/>
          </a:bodyPr>
          <a:lstStyle/>
          <a:p>
            <a:pPr marL="64008" indent="0">
              <a:buNone/>
            </a:pPr>
            <a:endParaRPr lang="es-ES" dirty="0"/>
          </a:p>
          <a:p>
            <a:pPr>
              <a:lnSpc>
                <a:spcPct val="120000"/>
              </a:lnSpc>
              <a:buFont typeface="Wingdings" pitchFamily="2" charset="2"/>
              <a:buChar char="v"/>
            </a:pPr>
            <a:r>
              <a:rPr lang="es-ES" b="1" i="1" dirty="0"/>
              <a:t>La sangre está formada por diferentes compuestos denominados elementos figurados: los </a:t>
            </a:r>
            <a:r>
              <a:rPr lang="es-ES" b="1" i="1" u="sng" dirty="0">
                <a:hlinkClick r:id="rId2"/>
              </a:rPr>
              <a:t>glóbulos rojos</a:t>
            </a:r>
            <a:r>
              <a:rPr lang="es-ES" b="1" i="1" dirty="0"/>
              <a:t> (</a:t>
            </a:r>
            <a:r>
              <a:rPr lang="es-ES" b="1" i="1" u="sng" dirty="0">
                <a:hlinkClick r:id="rId3"/>
              </a:rPr>
              <a:t>eritrocitos</a:t>
            </a:r>
            <a:r>
              <a:rPr lang="es-ES" b="1" i="1" dirty="0"/>
              <a:t>) encargados del transporte del oxígeno, el hierro y el dióxido de carbono por el organismo, los </a:t>
            </a:r>
            <a:r>
              <a:rPr lang="es-ES" b="1" i="1" u="sng" dirty="0">
                <a:hlinkClick r:id="rId4"/>
              </a:rPr>
              <a:t>glóbulos blancos</a:t>
            </a:r>
            <a:r>
              <a:rPr lang="es-ES" b="1" i="1" dirty="0"/>
              <a:t> (</a:t>
            </a:r>
            <a:r>
              <a:rPr lang="es-ES" b="1" i="1" u="sng" dirty="0">
                <a:hlinkClick r:id="rId5"/>
              </a:rPr>
              <a:t>leucocitos</a:t>
            </a:r>
            <a:r>
              <a:rPr lang="es-ES" b="1" i="1" dirty="0"/>
              <a:t>) que intervienen en la defensa inmunitaria y las </a:t>
            </a:r>
            <a:r>
              <a:rPr lang="es-ES" b="1" i="1" u="sng" dirty="0">
                <a:hlinkClick r:id="rId6"/>
              </a:rPr>
              <a:t>plaquetas</a:t>
            </a:r>
            <a:r>
              <a:rPr lang="es-ES" b="1" i="1" dirty="0"/>
              <a:t> (trombocitos) que permiten la </a:t>
            </a:r>
            <a:r>
              <a:rPr lang="es-ES" b="1" i="1" u="sng" dirty="0">
                <a:hlinkClick r:id="rId7"/>
              </a:rPr>
              <a:t>coagulación</a:t>
            </a:r>
            <a:r>
              <a:rPr lang="es-ES" b="1" i="1" dirty="0"/>
              <a:t>. La discrasia sanguínea designa el conjunto de propiedades de la sangre y los mecanismos asociados. Hablamos de discrasia sanguínea cuando uno de estos elementos presenta una anomalía (disfuncionamiento, exceso, </a:t>
            </a:r>
            <a:r>
              <a:rPr lang="es-ES" b="1" i="1" u="sng" dirty="0">
                <a:hlinkClick r:id="rId8"/>
              </a:rPr>
              <a:t>carencia</a:t>
            </a:r>
            <a:r>
              <a:rPr lang="es-ES" b="1" i="1" dirty="0"/>
              <a:t>).</a:t>
            </a:r>
          </a:p>
        </p:txBody>
      </p:sp>
    </p:spTree>
    <p:extLst>
      <p:ext uri="{BB962C8B-B14F-4D97-AF65-F5344CB8AC3E}">
        <p14:creationId xmlns:p14="http://schemas.microsoft.com/office/powerpoint/2010/main" val="4001558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536" y="260648"/>
            <a:ext cx="8352928" cy="6143889"/>
          </a:xfrm>
          <a:ln w="76200">
            <a:solidFill>
              <a:schemeClr val="accent3">
                <a:lumMod val="20000"/>
                <a:lumOff val="80000"/>
              </a:schemeClr>
            </a:solidFill>
          </a:ln>
        </p:spPr>
      </p:pic>
    </p:spTree>
    <p:extLst>
      <p:ext uri="{BB962C8B-B14F-4D97-AF65-F5344CB8AC3E}">
        <p14:creationId xmlns:p14="http://schemas.microsoft.com/office/powerpoint/2010/main" val="1519178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88640"/>
            <a:ext cx="8712968" cy="6624736"/>
          </a:xfrm>
        </p:spPr>
        <p:txBody>
          <a:bodyPr>
            <a:normAutofit fontScale="47500" lnSpcReduction="20000"/>
          </a:bodyPr>
          <a:lstStyle/>
          <a:p>
            <a:pPr marL="64008" indent="0">
              <a:buNone/>
            </a:pPr>
            <a:r>
              <a:rPr lang="es-ES" sz="7300" b="1" i="1" dirty="0">
                <a:solidFill>
                  <a:schemeClr val="accent3">
                    <a:lumMod val="40000"/>
                    <a:lumOff val="60000"/>
                  </a:schemeClr>
                </a:solidFill>
              </a:rPr>
              <a:t>     </a:t>
            </a:r>
            <a:r>
              <a:rPr lang="es-ES" sz="7300" b="1" i="1" u="sng" dirty="0">
                <a:solidFill>
                  <a:schemeClr val="accent3">
                    <a:lumMod val="40000"/>
                    <a:lumOff val="60000"/>
                  </a:schemeClr>
                </a:solidFill>
              </a:rPr>
              <a:t>SISTEMA DE CLASIFICACIÓN ASA </a:t>
            </a:r>
          </a:p>
          <a:p>
            <a:endParaRPr lang="es-ES" dirty="0"/>
          </a:p>
          <a:p>
            <a:pPr marL="64008" indent="0">
              <a:buNone/>
            </a:pPr>
            <a:r>
              <a:rPr lang="es-ES" sz="3800" b="1" i="1" dirty="0"/>
              <a:t>Sistema de clasificación que utiliza la American </a:t>
            </a:r>
            <a:r>
              <a:rPr lang="es-ES" sz="3800" b="1" i="1" dirty="0" err="1"/>
              <a:t>Society</a:t>
            </a:r>
            <a:r>
              <a:rPr lang="es-ES" sz="3800" b="1" i="1" dirty="0"/>
              <a:t> of </a:t>
            </a:r>
            <a:r>
              <a:rPr lang="es-ES" sz="3800" b="1" i="1" dirty="0" err="1"/>
              <a:t>Anesthesiologists</a:t>
            </a:r>
            <a:r>
              <a:rPr lang="es-ES" sz="3800" b="1" i="1" dirty="0"/>
              <a:t> (ASA) para estimar el riesgo que plantea la anestesia para los distintos estados del paciente. </a:t>
            </a:r>
          </a:p>
          <a:p>
            <a:pPr>
              <a:buFont typeface="Wingdings" pitchFamily="2" charset="2"/>
              <a:buChar char="v"/>
            </a:pPr>
            <a:r>
              <a:rPr lang="es-ES" sz="3800" b="1" i="1" dirty="0">
                <a:solidFill>
                  <a:schemeClr val="accent5">
                    <a:lumMod val="60000"/>
                    <a:lumOff val="40000"/>
                  </a:schemeClr>
                </a:solidFill>
              </a:rPr>
              <a:t>Clase I</a:t>
            </a:r>
            <a:r>
              <a:rPr lang="es-ES" sz="3800" b="1" i="1" dirty="0"/>
              <a:t> </a:t>
            </a:r>
            <a:r>
              <a:rPr lang="es-ES" sz="3800" b="1" i="1" dirty="0">
                <a:solidFill>
                  <a:schemeClr val="accent1"/>
                </a:solidFill>
              </a:rPr>
              <a:t>Paciente saludable no sometido a cirugía electiva </a:t>
            </a:r>
          </a:p>
          <a:p>
            <a:pPr>
              <a:buFont typeface="Wingdings" pitchFamily="2" charset="2"/>
              <a:buChar char="v"/>
            </a:pPr>
            <a:r>
              <a:rPr lang="es-ES" sz="3800" b="1" i="1" dirty="0">
                <a:solidFill>
                  <a:schemeClr val="accent5">
                    <a:lumMod val="60000"/>
                    <a:lumOff val="40000"/>
                  </a:schemeClr>
                </a:solidFill>
              </a:rPr>
              <a:t>Clase II </a:t>
            </a:r>
            <a:r>
              <a:rPr lang="es-ES" sz="3800" b="1" i="1" dirty="0">
                <a:solidFill>
                  <a:schemeClr val="accent1"/>
                </a:solidFill>
              </a:rPr>
              <a:t>Paciente con enfermedad sistémica leve, controlada y no incapacitante.</a:t>
            </a:r>
            <a:r>
              <a:rPr lang="es-ES" sz="3800" b="1" i="1" dirty="0"/>
              <a:t> Puede o no relacionarse con la causa de la intervención. </a:t>
            </a:r>
          </a:p>
          <a:p>
            <a:pPr>
              <a:buFont typeface="Wingdings" pitchFamily="2" charset="2"/>
              <a:buChar char="v"/>
            </a:pPr>
            <a:r>
              <a:rPr lang="es-ES" sz="3800" b="1" i="1" dirty="0">
                <a:solidFill>
                  <a:schemeClr val="accent5">
                    <a:lumMod val="60000"/>
                    <a:lumOff val="40000"/>
                  </a:schemeClr>
                </a:solidFill>
              </a:rPr>
              <a:t>Clase III </a:t>
            </a:r>
            <a:r>
              <a:rPr lang="es-ES" sz="3800" b="1" i="1" dirty="0">
                <a:solidFill>
                  <a:schemeClr val="accent1"/>
                </a:solidFill>
              </a:rPr>
              <a:t>Paciente con enfermedad sistémica grave, pero no incapacitante.</a:t>
            </a:r>
            <a:r>
              <a:rPr lang="es-ES" sz="3800" b="1" i="1" dirty="0"/>
              <a:t> Por ejemplo: cardiopatía severa o descompensada, diabetes mellitus no compensada acompañada de alteraciones orgánicas vasculares sistémicas (micro y </a:t>
            </a:r>
            <a:r>
              <a:rPr lang="es-ES" sz="3800" b="1" i="1" dirty="0" err="1"/>
              <a:t>macroangiopatía</a:t>
            </a:r>
            <a:r>
              <a:rPr lang="es-ES" sz="3800" b="1" i="1" dirty="0"/>
              <a:t> diabética), insuficiencia respiratoria de moderada a severa, </a:t>
            </a:r>
            <a:r>
              <a:rPr lang="es-ES" sz="3800" b="1" i="1" dirty="0" err="1"/>
              <a:t>angor</a:t>
            </a:r>
            <a:r>
              <a:rPr lang="es-ES" sz="3800" b="1" i="1" dirty="0"/>
              <a:t> </a:t>
            </a:r>
            <a:r>
              <a:rPr lang="es-ES" sz="3800" b="1" i="1" dirty="0" err="1"/>
              <a:t>pectoris</a:t>
            </a:r>
            <a:r>
              <a:rPr lang="es-ES" sz="3800" b="1" i="1" dirty="0"/>
              <a:t>, infarto al miocardio antiguo, etc. </a:t>
            </a:r>
          </a:p>
          <a:p>
            <a:pPr>
              <a:buFont typeface="Wingdings" pitchFamily="2" charset="2"/>
              <a:buChar char="v"/>
            </a:pPr>
            <a:r>
              <a:rPr lang="es-ES" sz="3800" b="1" i="1" dirty="0">
                <a:solidFill>
                  <a:schemeClr val="accent5">
                    <a:lumMod val="60000"/>
                    <a:lumOff val="40000"/>
                  </a:schemeClr>
                </a:solidFill>
              </a:rPr>
              <a:t>Clase IV </a:t>
            </a:r>
            <a:r>
              <a:rPr lang="es-ES" sz="3800" b="1" i="1" dirty="0">
                <a:solidFill>
                  <a:schemeClr val="accent1"/>
                </a:solidFill>
              </a:rPr>
              <a:t>Paciente con enfermedad sistémica grave e incapacitante, que constituye además amenaza constante para la vida, y que no siempre se puede corregir por medio de la cirugía. </a:t>
            </a:r>
            <a:r>
              <a:rPr lang="es-ES" sz="3800" b="1" i="1" dirty="0"/>
              <a:t>Por ejemplo: insuficiencias cardiaca, respiratoria y renal severas (descompensadas), angina persistente, miocarditis activa, diabetes mellitus descompensada con complicaciones severas en otros órganos, etc. </a:t>
            </a:r>
          </a:p>
          <a:p>
            <a:pPr>
              <a:buFont typeface="Wingdings" pitchFamily="2" charset="2"/>
              <a:buChar char="v"/>
            </a:pPr>
            <a:r>
              <a:rPr lang="es-ES" sz="3800" b="1" i="1" dirty="0">
                <a:solidFill>
                  <a:schemeClr val="accent5">
                    <a:lumMod val="60000"/>
                    <a:lumOff val="40000"/>
                  </a:schemeClr>
                </a:solidFill>
              </a:rPr>
              <a:t>Clase V</a:t>
            </a:r>
            <a:r>
              <a:rPr lang="es-ES" sz="3800" b="1" i="1" dirty="0"/>
              <a:t> </a:t>
            </a:r>
            <a:r>
              <a:rPr lang="es-ES" sz="3800" b="1" i="1" dirty="0">
                <a:solidFill>
                  <a:schemeClr val="accent1"/>
                </a:solidFill>
              </a:rPr>
              <a:t>Se trata del enfermo terminal o moribundo, cuya expectativa de vida no se espera sea mayor de 24 horas, con o sin tratamiento quirúrgico.</a:t>
            </a:r>
            <a:r>
              <a:rPr lang="es-ES" sz="3800" b="1" i="1" dirty="0"/>
              <a:t> Por ejemplo: ruptura de aneurisma aórtico con choque hipovolémico severo, traumatismo craneoencefálico con edema cerebral severo, embolismo pulmonar masivo, etc. La mayoría de estos pacientes requieren la cirugía como medida heroica con anestesia muy superficial.</a:t>
            </a:r>
          </a:p>
        </p:txBody>
      </p:sp>
    </p:spTree>
    <p:extLst>
      <p:ext uri="{BB962C8B-B14F-4D97-AF65-F5344CB8AC3E}">
        <p14:creationId xmlns:p14="http://schemas.microsoft.com/office/powerpoint/2010/main" val="22822173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sz="2800" b="1" i="1" u="sng" dirty="0"/>
              <a:t>PARTICULARIDADES DE LA ATENCIÓN DENTAL DE PACIENTES MÉDICAMENTE COMPROMETIDOS</a:t>
            </a:r>
          </a:p>
        </p:txBody>
      </p:sp>
      <p:sp>
        <p:nvSpPr>
          <p:cNvPr id="3" name="2 Marcador de contenido"/>
          <p:cNvSpPr>
            <a:spLocks noGrp="1"/>
          </p:cNvSpPr>
          <p:nvPr>
            <p:ph idx="1"/>
          </p:nvPr>
        </p:nvSpPr>
        <p:spPr>
          <a:xfrm>
            <a:off x="457200" y="1882808"/>
            <a:ext cx="8435280" cy="5074584"/>
          </a:xfrm>
        </p:spPr>
        <p:txBody>
          <a:bodyPr>
            <a:normAutofit/>
          </a:bodyPr>
          <a:lstStyle/>
          <a:p>
            <a:pPr>
              <a:lnSpc>
                <a:spcPct val="150000"/>
              </a:lnSpc>
              <a:buFont typeface="Wingdings" panose="05000000000000000000" pitchFamily="2" charset="2"/>
              <a:buChar char="v"/>
            </a:pPr>
            <a:r>
              <a:rPr lang="es-ES" sz="2800" b="1" i="1" dirty="0"/>
              <a:t>Paciente Dental médicamente comprometido es aquella que presenta una patología crónica (que se desarrolla lentamente y persiste durante un largo período de tiempo) y que en consecuencia recibe además tratamientos de larga duración. </a:t>
            </a:r>
          </a:p>
          <a:p>
            <a:pPr>
              <a:buFont typeface="Wingdings" panose="05000000000000000000" pitchFamily="2" charset="2"/>
              <a:buChar char="v"/>
            </a:pPr>
            <a:endParaRPr lang="es-ES" b="1" i="1" dirty="0"/>
          </a:p>
          <a:p>
            <a:pPr>
              <a:buFont typeface="Wingdings" panose="05000000000000000000" pitchFamily="2" charset="2"/>
              <a:buChar char="v"/>
            </a:pPr>
            <a:endParaRPr lang="es-ES" dirty="0"/>
          </a:p>
        </p:txBody>
      </p:sp>
    </p:spTree>
    <p:extLst>
      <p:ext uri="{BB962C8B-B14F-4D97-AF65-F5344CB8AC3E}">
        <p14:creationId xmlns:p14="http://schemas.microsoft.com/office/powerpoint/2010/main" val="345502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7494"/>
            <a:ext cx="8229600" cy="1793354"/>
          </a:xfrm>
        </p:spPr>
        <p:txBody>
          <a:bodyPr>
            <a:normAutofit fontScale="90000"/>
          </a:bodyPr>
          <a:lstStyle/>
          <a:p>
            <a:r>
              <a:rPr lang="es-ES" b="1" i="1" u="sng" dirty="0">
                <a:effectLst/>
              </a:rPr>
              <a:t>¿A quiénes se considera pacientes con necesidades especiales?</a:t>
            </a:r>
            <a:br>
              <a:rPr lang="es-ES" b="1" i="1" u="sng" dirty="0"/>
            </a:br>
            <a:r>
              <a:rPr lang="es-ES" b="1" i="1" u="sng" dirty="0"/>
              <a:t> </a:t>
            </a:r>
          </a:p>
        </p:txBody>
      </p:sp>
      <p:sp>
        <p:nvSpPr>
          <p:cNvPr id="3" name="2 Marcador de contenido"/>
          <p:cNvSpPr>
            <a:spLocks noGrp="1"/>
          </p:cNvSpPr>
          <p:nvPr>
            <p:ph idx="1"/>
          </p:nvPr>
        </p:nvSpPr>
        <p:spPr>
          <a:xfrm>
            <a:off x="0" y="1268760"/>
            <a:ext cx="8686800" cy="6192688"/>
          </a:xfrm>
        </p:spPr>
        <p:txBody>
          <a:bodyPr>
            <a:normAutofit fontScale="47500" lnSpcReduction="20000"/>
          </a:bodyPr>
          <a:lstStyle/>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sz="7400" b="1" i="1" dirty="0"/>
          </a:p>
          <a:p>
            <a:pPr>
              <a:buFont typeface="Wingdings" pitchFamily="2" charset="2"/>
              <a:buChar char="v"/>
            </a:pPr>
            <a:r>
              <a:rPr lang="es-ES" sz="7400" b="1" i="1" dirty="0"/>
              <a:t> </a:t>
            </a:r>
            <a:r>
              <a:rPr lang="es-ES" sz="6700" b="1" i="1" dirty="0"/>
              <a:t>A todas aquellas personas que por su condición de salud necesita cuidados diferentes a la gran mayoría de la población, y cuyos requisitos de atención son de diferente complejidad. Se trata de personas con condiciones físicas, médicas, del desarrollo o intelecto que limitan su capacidad para recibir un tratamiento dental de rutina. </a:t>
            </a:r>
            <a:endParaRPr lang="es-ES" sz="3400" b="1" i="1" dirty="0"/>
          </a:p>
        </p:txBody>
      </p:sp>
    </p:spTree>
    <p:extLst>
      <p:ext uri="{BB962C8B-B14F-4D97-AF65-F5344CB8AC3E}">
        <p14:creationId xmlns:p14="http://schemas.microsoft.com/office/powerpoint/2010/main" val="36496609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0"/>
            <a:ext cx="8229600" cy="5906128"/>
          </a:xfrm>
        </p:spPr>
        <p:txBody>
          <a:bodyPr>
            <a:normAutofit fontScale="70000" lnSpcReduction="20000"/>
          </a:bodyPr>
          <a:lstStyle/>
          <a:p>
            <a:pPr>
              <a:lnSpc>
                <a:spcPct val="150000"/>
              </a:lnSpc>
              <a:buFont typeface="Wingdings" panose="05000000000000000000" pitchFamily="2" charset="2"/>
              <a:buChar char="v"/>
            </a:pPr>
            <a:endParaRPr lang="es-ES" sz="3200" b="1" i="1" dirty="0"/>
          </a:p>
          <a:p>
            <a:pPr>
              <a:lnSpc>
                <a:spcPct val="150000"/>
              </a:lnSpc>
              <a:buFont typeface="Wingdings" panose="05000000000000000000" pitchFamily="2" charset="2"/>
              <a:buChar char="v"/>
            </a:pPr>
            <a:r>
              <a:rPr lang="es-ES" sz="3200" b="1" i="1" dirty="0"/>
              <a:t>Estas personas requieren cuidados especiales al realizar intervenciones, incluso mínimamente quirúrgicas, como es el caso del tratamiento odontológico. Tenemos como ejemplo de este tipo de enfermedades que comprometen a todo el organismo a los pacientes con cáncer que reciben en muchos casos radioterapia de cabeza y cuello y tratamientos de quimioterapia que afectan la mucosa oral, el hueso, las glándulas salivales y que predisponen a la persona a presentar infecciones y en algunos casos hemorragias en la cavidad oral. </a:t>
            </a:r>
          </a:p>
          <a:p>
            <a:endParaRPr lang="es-ES" dirty="0"/>
          </a:p>
        </p:txBody>
      </p:sp>
    </p:spTree>
    <p:extLst>
      <p:ext uri="{BB962C8B-B14F-4D97-AF65-F5344CB8AC3E}">
        <p14:creationId xmlns:p14="http://schemas.microsoft.com/office/powerpoint/2010/main" val="3130955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544" y="332656"/>
            <a:ext cx="8424936" cy="6048671"/>
          </a:xfrm>
          <a:ln w="76200">
            <a:solidFill>
              <a:srgbClr val="FFC000"/>
            </a:solidFill>
          </a:ln>
        </p:spPr>
      </p:pic>
    </p:spTree>
    <p:extLst>
      <p:ext uri="{BB962C8B-B14F-4D97-AF65-F5344CB8AC3E}">
        <p14:creationId xmlns:p14="http://schemas.microsoft.com/office/powerpoint/2010/main" val="4245953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188640"/>
            <a:ext cx="8892480" cy="6669360"/>
          </a:xfrm>
        </p:spPr>
        <p:txBody>
          <a:bodyPr>
            <a:normAutofit/>
          </a:bodyPr>
          <a:lstStyle/>
          <a:p>
            <a:pPr marL="64008" indent="0">
              <a:buNone/>
            </a:pPr>
            <a:endParaRPr lang="es-ES" sz="2800" b="1" i="1" dirty="0"/>
          </a:p>
          <a:p>
            <a:pPr>
              <a:buFont typeface="Wingdings" pitchFamily="2" charset="2"/>
              <a:buChar char="v"/>
            </a:pPr>
            <a:r>
              <a:rPr lang="es-ES" sz="2800" b="1" i="1" dirty="0"/>
              <a:t>También existe un grupo de personas con síndromes neurológicos como personas con secuelas de accidentes cerebro-vasculares, epilepsia y parálisis cerebral. </a:t>
            </a:r>
          </a:p>
          <a:p>
            <a:pPr>
              <a:buFont typeface="Wingdings" pitchFamily="2" charset="2"/>
              <a:buChar char="v"/>
            </a:pPr>
            <a:endParaRPr lang="es-ES" sz="2800" b="1" i="1" dirty="0"/>
          </a:p>
          <a:p>
            <a:pPr>
              <a:buFont typeface="Wingdings" pitchFamily="2" charset="2"/>
              <a:buChar char="v"/>
            </a:pPr>
            <a:r>
              <a:rPr lang="es-ES" sz="2800" b="1" i="1" dirty="0"/>
              <a:t>Por otro lado, están los pacientes con diversos tipos de patología cardiovascular como por ejemplo aquellos con cardiopatías reumáticas crónicas, cardiopatías congénitas, antecedentes de cirugía cardiovascular, hipertensión arterial, etc. </a:t>
            </a:r>
          </a:p>
          <a:p>
            <a:pPr>
              <a:buFont typeface="Wingdings" pitchFamily="2" charset="2"/>
              <a:buChar char="v"/>
            </a:pPr>
            <a:endParaRPr lang="es-ES" sz="3400" b="1" i="1" dirty="0"/>
          </a:p>
          <a:p>
            <a:endParaRPr lang="es-ES" dirty="0"/>
          </a:p>
        </p:txBody>
      </p:sp>
    </p:spTree>
    <p:extLst>
      <p:ext uri="{BB962C8B-B14F-4D97-AF65-F5344CB8AC3E}">
        <p14:creationId xmlns:p14="http://schemas.microsoft.com/office/powerpoint/2010/main" val="4149062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8680"/>
            <a:ext cx="8229600" cy="5906128"/>
          </a:xfrm>
        </p:spPr>
        <p:txBody>
          <a:bodyPr>
            <a:normAutofit fontScale="85000" lnSpcReduction="10000"/>
          </a:bodyPr>
          <a:lstStyle/>
          <a:p>
            <a:pPr>
              <a:buFont typeface="Wingdings" panose="05000000000000000000" pitchFamily="2" charset="2"/>
              <a:buChar char="v"/>
            </a:pPr>
            <a:r>
              <a:rPr lang="es-ES" sz="3200" b="1" i="1" dirty="0"/>
              <a:t>Finalmente, otras situaciones podrían ser la patología respiratoria cuya frecuencia de presentación en la consulta dental general es de 2%, las enfermedades endocrinas, como la diabetes que predispone a la xerostomía, infecciones orales, mala cicatrización de las heridas y enfermedad periodontal severa, las alteraciones sanguíneas, como las anemias y los trastornos de la coagulación, los pacientes inmunocomprometidos, los pacientes adultos mayores que muchas veces pueden presentar demencia senil, enfermedad de Alzheimer, etc. que dificulte seriamente su manejo en el consultorio dental. </a:t>
            </a:r>
          </a:p>
          <a:p>
            <a:endParaRPr lang="es-ES" dirty="0"/>
          </a:p>
        </p:txBody>
      </p:sp>
    </p:spTree>
    <p:extLst>
      <p:ext uri="{BB962C8B-B14F-4D97-AF65-F5344CB8AC3E}">
        <p14:creationId xmlns:p14="http://schemas.microsoft.com/office/powerpoint/2010/main" val="7899658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267494"/>
            <a:ext cx="8784976" cy="1073274"/>
          </a:xfrm>
        </p:spPr>
        <p:txBody>
          <a:bodyPr>
            <a:normAutofit/>
          </a:bodyPr>
          <a:lstStyle/>
          <a:p>
            <a:r>
              <a:rPr lang="es-ES" sz="3200" b="1" i="1" u="sng" dirty="0">
                <a:effectLst/>
              </a:rPr>
              <a:t>ENFERMEDADES CARDIOVASCULARES</a:t>
            </a:r>
            <a:br>
              <a:rPr lang="es-ES" sz="3200" dirty="0">
                <a:effectLst/>
              </a:rPr>
            </a:br>
            <a:endParaRPr lang="es-ES" sz="3200" dirty="0"/>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1052736"/>
            <a:ext cx="8352928" cy="5400600"/>
          </a:xfrm>
          <a:ln w="76200">
            <a:solidFill>
              <a:schemeClr val="accent3">
                <a:lumMod val="60000"/>
                <a:lumOff val="40000"/>
              </a:schemeClr>
            </a:solidFill>
          </a:ln>
        </p:spPr>
      </p:pic>
    </p:spTree>
    <p:extLst>
      <p:ext uri="{BB962C8B-B14F-4D97-AF65-F5344CB8AC3E}">
        <p14:creationId xmlns:p14="http://schemas.microsoft.com/office/powerpoint/2010/main" val="27225919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507288" cy="1152128"/>
          </a:xfrm>
        </p:spPr>
        <p:txBody>
          <a:bodyPr>
            <a:normAutofit/>
          </a:bodyPr>
          <a:lstStyle/>
          <a:p>
            <a:r>
              <a:rPr lang="es-ES" sz="4000" b="1" i="1" dirty="0"/>
              <a:t>               </a:t>
            </a:r>
            <a:r>
              <a:rPr lang="es-ES" sz="4000" b="1" i="1" u="sng" dirty="0"/>
              <a:t>DEPRESIÓN</a:t>
            </a:r>
            <a:r>
              <a:rPr lang="es-ES" sz="4000" b="1" i="1" dirty="0"/>
              <a:t> </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8" y="1340768"/>
            <a:ext cx="8424936" cy="5112568"/>
          </a:xfrm>
          <a:ln w="76200">
            <a:solidFill>
              <a:srgbClr val="FFC000"/>
            </a:solidFill>
          </a:ln>
        </p:spPr>
      </p:pic>
    </p:spTree>
    <p:extLst>
      <p:ext uri="{BB962C8B-B14F-4D97-AF65-F5344CB8AC3E}">
        <p14:creationId xmlns:p14="http://schemas.microsoft.com/office/powerpoint/2010/main" val="6150296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a:buFont typeface="Wingdings" pitchFamily="2" charset="2"/>
              <a:buChar char="v"/>
            </a:pPr>
            <a:r>
              <a:rPr lang="es-ES" b="1" i="1" dirty="0"/>
              <a:t>La xerostomía es el </a:t>
            </a:r>
            <a:r>
              <a:rPr lang="es-ES" b="1" i="1" dirty="0">
                <a:hlinkClick r:id="rId2" tooltip="Síntoma"/>
              </a:rPr>
              <a:t>síntoma</a:t>
            </a:r>
            <a:r>
              <a:rPr lang="es-ES" b="1" i="1" dirty="0"/>
              <a:t> que define la sensación subjetiva de sequedad de la </a:t>
            </a:r>
            <a:r>
              <a:rPr lang="es-ES" b="1" i="1" dirty="0">
                <a:hlinkClick r:id="rId3" tooltip="Boca"/>
              </a:rPr>
              <a:t>boca</a:t>
            </a:r>
            <a:r>
              <a:rPr lang="es-ES" b="1" i="1" dirty="0"/>
              <a:t> por mal funcionamiento de las </a:t>
            </a:r>
            <a:r>
              <a:rPr lang="es-ES" b="1" i="1" u="sng" dirty="0">
                <a:hlinkClick r:id="rId4" tooltip="Glándula salival"/>
              </a:rPr>
              <a:t>glándulas salivales</a:t>
            </a:r>
            <a:r>
              <a:rPr lang="es-ES" b="1" i="1" dirty="0"/>
              <a:t>.</a:t>
            </a:r>
          </a:p>
        </p:txBody>
      </p:sp>
    </p:spTree>
    <p:extLst>
      <p:ext uri="{BB962C8B-B14F-4D97-AF65-F5344CB8AC3E}">
        <p14:creationId xmlns:p14="http://schemas.microsoft.com/office/powerpoint/2010/main" val="14284000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315416"/>
            <a:ext cx="8229600" cy="1512168"/>
          </a:xfrm>
        </p:spPr>
        <p:txBody>
          <a:bodyPr/>
          <a:lstStyle/>
          <a:p>
            <a:r>
              <a:rPr lang="es-ES" b="1" i="1" u="sng" dirty="0"/>
              <a:t>XEROSTOMÍA O BOCA SECA</a:t>
            </a:r>
          </a:p>
        </p:txBody>
      </p:sp>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268760"/>
            <a:ext cx="7704856" cy="5186015"/>
          </a:xfrm>
          <a:ln w="76200">
            <a:solidFill>
              <a:schemeClr val="accent6">
                <a:lumMod val="60000"/>
                <a:lumOff val="40000"/>
              </a:schemeClr>
            </a:solidFill>
          </a:ln>
        </p:spPr>
      </p:pic>
    </p:spTree>
    <p:extLst>
      <p:ext uri="{BB962C8B-B14F-4D97-AF65-F5344CB8AC3E}">
        <p14:creationId xmlns:p14="http://schemas.microsoft.com/office/powerpoint/2010/main" val="1336354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80528" y="1"/>
            <a:ext cx="9324528" cy="908719"/>
          </a:xfrm>
        </p:spPr>
        <p:txBody>
          <a:bodyPr>
            <a:normAutofit/>
          </a:bodyPr>
          <a:lstStyle/>
          <a:p>
            <a:r>
              <a:rPr lang="es-ES" sz="2400" b="1" i="1" dirty="0"/>
              <a:t>       </a:t>
            </a:r>
            <a:r>
              <a:rPr lang="es-ES" sz="2400" b="1" i="1" u="sng" dirty="0"/>
              <a:t>DISCAPACITADOS CON PATOLOGÍA RESPIRATORIA</a:t>
            </a:r>
          </a:p>
        </p:txBody>
      </p:sp>
      <p:sp>
        <p:nvSpPr>
          <p:cNvPr id="3" name="2 Marcador de contenido"/>
          <p:cNvSpPr>
            <a:spLocks noGrp="1"/>
          </p:cNvSpPr>
          <p:nvPr>
            <p:ph idx="1"/>
          </p:nvPr>
        </p:nvSpPr>
        <p:spPr/>
        <p:txBody>
          <a:bodyPr/>
          <a:lstStyle/>
          <a:p>
            <a:endParaRPr lang="es-ES"/>
          </a:p>
        </p:txBody>
      </p:sp>
      <p:pic>
        <p:nvPicPr>
          <p:cNvPr id="4" name="3 Marcador de contenid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052736"/>
            <a:ext cx="8712968" cy="5328592"/>
          </a:xfrm>
          <a:prstGeom prst="rect">
            <a:avLst/>
          </a:prstGeom>
          <a:ln w="76200">
            <a:solidFill>
              <a:schemeClr val="accent6">
                <a:lumMod val="60000"/>
                <a:lumOff val="40000"/>
              </a:schemeClr>
            </a:solidFill>
          </a:ln>
        </p:spPr>
      </p:pic>
    </p:spTree>
    <p:extLst>
      <p:ext uri="{BB962C8B-B14F-4D97-AF65-F5344CB8AC3E}">
        <p14:creationId xmlns:p14="http://schemas.microsoft.com/office/powerpoint/2010/main" val="16793911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315416"/>
            <a:ext cx="8229600" cy="7056784"/>
          </a:xfrm>
        </p:spPr>
        <p:txBody>
          <a:bodyPr>
            <a:normAutofit fontScale="92500"/>
          </a:bodyPr>
          <a:lstStyle/>
          <a:p>
            <a:pPr>
              <a:buFont typeface="Wingdings" pitchFamily="2" charset="2"/>
              <a:buChar char="v"/>
            </a:pPr>
            <a:endParaRPr lang="es-ES" b="1" i="1" dirty="0"/>
          </a:p>
          <a:p>
            <a:pPr marL="64008" indent="0">
              <a:buNone/>
            </a:pPr>
            <a:r>
              <a:rPr lang="es-ES" sz="1700" b="1" i="1" u="sng" dirty="0">
                <a:solidFill>
                  <a:schemeClr val="accent3">
                    <a:lumMod val="40000"/>
                    <a:lumOff val="60000"/>
                  </a:schemeClr>
                </a:solidFill>
              </a:rPr>
              <a:t>VALORES HUMANOS EN EL CUIDADO ODONTOLÓGICO EN LOS DISCAPACITADOS</a:t>
            </a:r>
          </a:p>
          <a:p>
            <a:pPr>
              <a:buFont typeface="Wingdings" pitchFamily="2" charset="2"/>
              <a:buChar char="v"/>
            </a:pPr>
            <a:r>
              <a:rPr lang="es-ES" b="1" i="1" dirty="0"/>
              <a:t>Prevención y alivio del dolor intenso.</a:t>
            </a:r>
          </a:p>
          <a:p>
            <a:pPr>
              <a:buFont typeface="Wingdings" pitchFamily="2" charset="2"/>
              <a:buChar char="v"/>
            </a:pPr>
            <a:r>
              <a:rPr lang="es-ES" b="1" i="1" dirty="0"/>
              <a:t>Prevención y alivio de molestias y dolores menos intensos.</a:t>
            </a:r>
          </a:p>
          <a:p>
            <a:pPr>
              <a:buFont typeface="Wingdings" pitchFamily="2" charset="2"/>
              <a:buChar char="v"/>
            </a:pPr>
            <a:r>
              <a:rPr lang="es-ES" b="1" i="1" dirty="0"/>
              <a:t>Prevención y restablecimiento de funciones orales del paciente dependiendo de la nutrición y el habla.</a:t>
            </a:r>
          </a:p>
          <a:p>
            <a:pPr>
              <a:buFont typeface="Wingdings" pitchFamily="2" charset="2"/>
              <a:buChar char="v"/>
            </a:pPr>
            <a:r>
              <a:rPr lang="es-ES" b="1" i="1" dirty="0"/>
              <a:t>Preservación y restablecimiento del aspecto físico de los pacientes.</a:t>
            </a:r>
          </a:p>
          <a:p>
            <a:pPr>
              <a:buFont typeface="Wingdings" pitchFamily="2" charset="2"/>
              <a:buChar char="v"/>
            </a:pPr>
            <a:r>
              <a:rPr lang="es-ES" b="1" i="1" dirty="0"/>
              <a:t>Preservación y restablecimiento del control de los pacientes sobre su cuerpo.</a:t>
            </a:r>
          </a:p>
          <a:p>
            <a:pPr>
              <a:buFont typeface="Wingdings" pitchFamily="2" charset="2"/>
              <a:buChar char="v"/>
            </a:pPr>
            <a:r>
              <a:rPr lang="es-ES" b="1" i="1" dirty="0"/>
              <a:t>La formación y cambio de actitudes siendo algo muy importante para los profesionales odontólogos.</a:t>
            </a:r>
          </a:p>
          <a:p>
            <a:pPr>
              <a:buFont typeface="Wingdings" pitchFamily="2" charset="2"/>
              <a:buChar char="v"/>
            </a:pPr>
            <a:endParaRPr lang="es-ES" b="1" i="1" dirty="0"/>
          </a:p>
        </p:txBody>
      </p:sp>
    </p:spTree>
    <p:extLst>
      <p:ext uri="{BB962C8B-B14F-4D97-AF65-F5344CB8AC3E}">
        <p14:creationId xmlns:p14="http://schemas.microsoft.com/office/powerpoint/2010/main" val="889501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5656" y="404664"/>
            <a:ext cx="5688632" cy="3901001"/>
          </a:xfrm>
          <a:ln w="76200">
            <a:solidFill>
              <a:schemeClr val="accent5">
                <a:lumMod val="60000"/>
                <a:lumOff val="40000"/>
              </a:schemeClr>
            </a:solidFill>
          </a:ln>
        </p:spPr>
      </p:pic>
      <p:sp>
        <p:nvSpPr>
          <p:cNvPr id="3" name="2 Rectángulo"/>
          <p:cNvSpPr/>
          <p:nvPr/>
        </p:nvSpPr>
        <p:spPr>
          <a:xfrm>
            <a:off x="640414" y="2090172"/>
            <a:ext cx="8352928" cy="4093428"/>
          </a:xfrm>
          <a:prstGeom prst="rect">
            <a:avLst/>
          </a:prstGeom>
        </p:spPr>
        <p:txBody>
          <a:bodyPr wrap="square">
            <a:spAutoFit/>
          </a:bodyPr>
          <a:lstStyle/>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endParaRPr lang="es-ES" b="1" i="1" dirty="0"/>
          </a:p>
          <a:p>
            <a:pPr>
              <a:buFont typeface="Wingdings" pitchFamily="2" charset="2"/>
              <a:buChar char="v"/>
            </a:pPr>
            <a:r>
              <a:rPr lang="es-ES" b="1" i="1" dirty="0"/>
              <a:t>Los pacientes con necesidades especiales incluyen a personas con síndrome de Down, parálisis cerebral, autismo, epilepsia, discapacidad intelectual, fibrosis quística, espina bífida, síndromes genéticos, </a:t>
            </a:r>
            <a:r>
              <a:rPr lang="es-ES" b="1" i="1" dirty="0" err="1"/>
              <a:t>Alzeihmer</a:t>
            </a:r>
            <a:r>
              <a:rPr lang="es-ES" b="1" i="1" dirty="0"/>
              <a:t>, Parkinson, etc. Como se aprecia, cubre un amplio espectro de trastornos” </a:t>
            </a:r>
            <a:r>
              <a:rPr lang="es-ES" sz="800" b="1" i="1" dirty="0"/>
              <a:t> El Dr. Carlos F. Salinas, presidente de la Academia Dental para Personas con Discapacidades» de Estados Unidos. Primera plana ESPECIAL DISCAPACIDAD DENTAL TRIBUNE </a:t>
            </a:r>
            <a:r>
              <a:rPr lang="es-ES" sz="800" b="1" i="1" dirty="0" err="1"/>
              <a:t>Hispanic</a:t>
            </a:r>
            <a:r>
              <a:rPr lang="es-ES" sz="800" b="1" i="1" dirty="0"/>
              <a:t> &amp; </a:t>
            </a:r>
            <a:r>
              <a:rPr lang="es-ES" sz="800" b="1" i="1" dirty="0" err="1"/>
              <a:t>Latin</a:t>
            </a:r>
            <a:r>
              <a:rPr lang="es-ES" sz="800" b="1" i="1" dirty="0"/>
              <a:t> </a:t>
            </a:r>
            <a:r>
              <a:rPr lang="es-ES" sz="800" b="1" i="1" dirty="0" err="1"/>
              <a:t>America</a:t>
            </a:r>
            <a:r>
              <a:rPr lang="es-ES" sz="800" b="1" i="1" dirty="0"/>
              <a:t> Página 2</a:t>
            </a:r>
          </a:p>
        </p:txBody>
      </p:sp>
    </p:spTree>
    <p:extLst>
      <p:ext uri="{BB962C8B-B14F-4D97-AF65-F5344CB8AC3E}">
        <p14:creationId xmlns:p14="http://schemas.microsoft.com/office/powerpoint/2010/main" val="804119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43408"/>
            <a:ext cx="8229600" cy="1224136"/>
          </a:xfrm>
        </p:spPr>
        <p:txBody>
          <a:bodyPr/>
          <a:lstStyle/>
          <a:p>
            <a:r>
              <a:rPr lang="es-ES" dirty="0"/>
              <a:t>      </a:t>
            </a:r>
            <a:r>
              <a:rPr lang="es-ES" b="1" i="1" u="sng" dirty="0"/>
              <a:t>GRACIAS A TODOS</a:t>
            </a:r>
          </a:p>
        </p:txBody>
      </p:sp>
      <p:sp>
        <p:nvSpPr>
          <p:cNvPr id="4" name="3 Rectángulo"/>
          <p:cNvSpPr/>
          <p:nvPr/>
        </p:nvSpPr>
        <p:spPr>
          <a:xfrm>
            <a:off x="0" y="4509121"/>
            <a:ext cx="9144000" cy="2246769"/>
          </a:xfrm>
          <a:prstGeom prst="rect">
            <a:avLst/>
          </a:prstGeom>
        </p:spPr>
        <p:txBody>
          <a:bodyPr wrap="square">
            <a:spAutoFit/>
          </a:bodyPr>
          <a:lstStyle/>
          <a:p>
            <a:endParaRPr lang="es-ES" sz="1400" b="1" i="1" dirty="0"/>
          </a:p>
          <a:p>
            <a:r>
              <a:rPr lang="es-ES" sz="1400" b="1" i="1" dirty="0"/>
              <a:t>NO PERDAMOS LA OPORTUNIDAD DE  TRANSMITIR VIDA INTENSAMENTE Y DE LABRAR VALIENTEMENTE CON   NUESTRO TRABAJO COMO TALENTO DIARIO POR TODOS LOS TAHUANTINSUYOS DEL UNIVERSO HUMANO QUE RECORRAMOS APOYANDO CON TODA NUESTRA ÉTICA PROFESIONAL A TODOS QUIENES NECESITEN DE NUESTRA AYUDA EN TODO MOMENTO COMO CIRCUNSTANCIAS QUE SIEMPRE SON ESPECIALMENTE ÚNICAS TANTO EN EL EXPLENDOR  COMO SUFRIMIENTO  EN LA ENFERMEDAD Y SALUD ACOMPASÁNDOLOS CON NUESTROS  CORAZONES SOSTENIÉNDOLES CON NUESTRAS MANOS SEAMOS SIEMPRE DIGNOS EN PARTICIPAR  INTENSAMENTE EN EL ARCOIRIS COMO EN EL  OCASO DE SUS VIDAS ENTRE TODOS SUS COLORES COMO SABORES. </a:t>
            </a:r>
          </a:p>
          <a:p>
            <a:pPr algn="ctr"/>
            <a:r>
              <a:rPr lang="es-ES" sz="1400" b="1" i="1" u="sng" dirty="0">
                <a:solidFill>
                  <a:srgbClr val="FF0000"/>
                </a:solidFill>
                <a:hlinkClick r:id="rId2"/>
              </a:rPr>
              <a:t>Ileana DE Las Mercedes </a:t>
            </a:r>
            <a:r>
              <a:rPr lang="es-ES" sz="1400" b="1" i="1" u="sng" dirty="0" err="1">
                <a:solidFill>
                  <a:srgbClr val="FF0000"/>
                </a:solidFill>
                <a:hlinkClick r:id="rId2"/>
              </a:rPr>
              <a:t>Adum</a:t>
            </a:r>
            <a:r>
              <a:rPr lang="es-ES" sz="1400" b="1" i="1" u="sng" dirty="0">
                <a:solidFill>
                  <a:srgbClr val="FF0000"/>
                </a:solidFill>
                <a:hlinkClick r:id="rId2"/>
              </a:rPr>
              <a:t> Rodríguez</a:t>
            </a:r>
            <a:endParaRPr lang="es-ES" sz="1400" b="1" i="1" dirty="0">
              <a:solidFill>
                <a:srgbClr val="FF0000"/>
              </a:solidFill>
            </a:endParaRPr>
          </a:p>
        </p:txBody>
      </p:sp>
      <p:pic>
        <p:nvPicPr>
          <p:cNvPr id="5" name="4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7624" y="1052737"/>
            <a:ext cx="6480720" cy="3384376"/>
          </a:xfrm>
          <a:ln w="57150">
            <a:solidFill>
              <a:srgbClr val="00B0F0"/>
            </a:solidFill>
          </a:ln>
        </p:spPr>
      </p:pic>
    </p:spTree>
    <p:extLst>
      <p:ext uri="{BB962C8B-B14F-4D97-AF65-F5344CB8AC3E}">
        <p14:creationId xmlns:p14="http://schemas.microsoft.com/office/powerpoint/2010/main" val="3034626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1089547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24732943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8978761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8307220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5552833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478478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27000297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12589930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spTree>
    <p:extLst>
      <p:ext uri="{BB962C8B-B14F-4D97-AF65-F5344CB8AC3E}">
        <p14:creationId xmlns:p14="http://schemas.microsoft.com/office/powerpoint/2010/main" val="37254540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ío">
  <a:themeElements>
    <a:clrScheme name="Brío">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Brío">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río">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3778</Words>
  <Application>Microsoft Office PowerPoint</Application>
  <PresentationFormat>Presentación en pantalla (4:3)</PresentationFormat>
  <Paragraphs>266</Paragraphs>
  <Slides>106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106</vt:i4>
      </vt:variant>
    </vt:vector>
  </HeadingPairs>
  <TitlesOfParts>
    <vt:vector size="112" baseType="lpstr">
      <vt:lpstr>Arial Black</vt:lpstr>
      <vt:lpstr>Century Gothic</vt:lpstr>
      <vt:lpstr>Verdana</vt:lpstr>
      <vt:lpstr>Wingdings</vt:lpstr>
      <vt:lpstr>Wingdings 2</vt:lpstr>
      <vt:lpstr>Brío</vt:lpstr>
      <vt:lpstr>ODONTOLOGÍA Y DISCAPACIDAD</vt:lpstr>
      <vt:lpstr>Presentación de PowerPoint</vt:lpstr>
      <vt:lpstr>Presentación de PowerPoint</vt:lpstr>
      <vt:lpstr>Presentación de PowerPoint</vt:lpstr>
      <vt:lpstr>Presentación de PowerPoint</vt:lpstr>
      <vt:lpstr>Presentación de PowerPoint</vt:lpstr>
      <vt:lpstr>Presentación de PowerPoint</vt:lpstr>
      <vt:lpstr>¿A quiénes se considera pacientes con necesidades especiales?  </vt:lpstr>
      <vt:lpstr>Presentación de PowerPoint</vt:lpstr>
      <vt:lpstr>Presentación de PowerPoint</vt:lpstr>
      <vt:lpstr>Presentación de PowerPoint</vt:lpstr>
      <vt:lpstr>SINDROME DE DAWN</vt:lpstr>
      <vt:lpstr>Presentación de PowerPoint</vt:lpstr>
      <vt:lpstr>Presentación de PowerPoint</vt:lpstr>
      <vt:lpstr>    PARALISIS CEREBRAL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ATENCIÓN ODONTOLÓGICA GENERAL EN  DISTINTOS TIPOS DE DISCAPACITADOS</vt:lpstr>
      <vt:lpstr>  DISCAPACITADOS   INTELECTUALES  SINDROME DE DAWN</vt:lpstr>
      <vt:lpstr>Presentación de PowerPoint</vt:lpstr>
      <vt:lpstr>Presentación de PowerPoint</vt:lpstr>
      <vt:lpstr>PALADAR ESTRECHO</vt:lpstr>
      <vt:lpstr>PALADAR ELEVADO CON ARCO ANGOSTO</vt:lpstr>
      <vt:lpstr>TÉCNICA PARA ENSANCHAR PALADAR ESTRECHO Y MODIFICAR EL PLANO OCLUSAL</vt:lpstr>
      <vt:lpstr>        PALADAR OJIVAL</vt:lpstr>
      <vt:lpstr>SÍNDROME DE ANGELMAN</vt:lpstr>
      <vt:lpstr>Presentación de PowerPoint</vt:lpstr>
      <vt:lpstr>           ATHETOSIS</vt:lpstr>
      <vt:lpstr>MALOCLUSION EN DISCAPACITADOS</vt:lpstr>
      <vt:lpstr>PERIODONTITIS EN DISCAPACITADOS</vt:lpstr>
      <vt:lpstr>BRUXISMO EN DISCAPACITADOS</vt:lpstr>
      <vt:lpstr>MACROGLOSIA EN DISCAPACITADOS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PARALISIS CEREBRAL</vt:lpstr>
      <vt:lpstr>SÍNDROME DE DAWM</vt:lpstr>
      <vt:lpstr>ENFERMEDAD PERIODONTAL EN PACIENTES ADOLESCENTES CON SÍNDROME DE DOWN. </vt:lpstr>
      <vt:lpstr>SÍNDROME DE GOLDENHAR</vt:lpstr>
      <vt:lpstr>EVALUACIÓN PREOPERATORIA DEL SÍNDROME DE GOLDENHAR PARA REHABILITACIÓN BUCAL BAJO ANESTESIA GENERAL</vt:lpstr>
      <vt:lpstr>Presentación de PowerPoint</vt:lpstr>
      <vt:lpstr>  PARTICULARIDADES DE LAS TÉCNICAS DE  CONTENCIÓN FÍSICA CON SEDACIÓN CONSCIENTE Y ANESTESIA GENERAL</vt:lpstr>
      <vt:lpstr>Presentación de PowerPoint</vt:lpstr>
      <vt:lpstr>Presentación de PowerPoint</vt:lpstr>
      <vt:lpstr>Presentación de PowerPoint</vt:lpstr>
      <vt:lpstr>Presentación de PowerPoint</vt:lpstr>
      <vt:lpstr>Presentación de PowerPoint</vt:lpstr>
      <vt:lpstr>              ANESTESIA GENERAL SÍNDROME DE WILLIANS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SÍNDROME DE BRIDAS CONGÉNITAS </vt:lpstr>
      <vt:lpstr> EVALUACIÓN PREOPERATORIA DEL SÍNDROME DE GOLDENHAR PARA REHABILITACIÓN BUCAL BAJO ANESTESIA GENERAL</vt:lpstr>
      <vt:lpstr>Presentación de PowerPoint</vt:lpstr>
      <vt:lpstr>DISCRASIA SANGUÍNEA</vt:lpstr>
      <vt:lpstr>Presentación de PowerPoint</vt:lpstr>
      <vt:lpstr>Presentación de PowerPoint</vt:lpstr>
      <vt:lpstr>PARTICULARIDADES DE LA ATENCIÓN DENTAL DE PACIENTES MÉDICAMENTE COMPROMETIDOS</vt:lpstr>
      <vt:lpstr>Presentación de PowerPoint</vt:lpstr>
      <vt:lpstr>Presentación de PowerPoint</vt:lpstr>
      <vt:lpstr>Presentación de PowerPoint</vt:lpstr>
      <vt:lpstr>Presentación de PowerPoint</vt:lpstr>
      <vt:lpstr>ENFERMEDADES CARDIOVASCULARES </vt:lpstr>
      <vt:lpstr>               DEPRESIÓN </vt:lpstr>
      <vt:lpstr>Presentación de PowerPoint</vt:lpstr>
      <vt:lpstr>XEROSTOMÍA O BOCA SECA</vt:lpstr>
      <vt:lpstr>       DISCAPACITADOS CON PATOLOGÍA RESPIRATORIA</vt:lpstr>
      <vt:lpstr>Presentación de PowerPoint</vt:lpstr>
      <vt:lpstr>      GRACIAS A TODOS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ODONTOLOGÍA Y DISCAPACIDAD</dc:title>
  <dc:creator>PC</dc:creator>
  <cp:lastModifiedBy>cpsa5p01@AULA.ucm.es</cp:lastModifiedBy>
  <cp:revision>6</cp:revision>
  <dcterms:modified xsi:type="dcterms:W3CDTF">2025-09-19T15:30:24Z</dcterms:modified>
</cp:coreProperties>
</file>